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handoutMasterIdLst>
    <p:handoutMasterId r:id="rId60"/>
  </p:handoutMasterIdLst>
  <p:sldIdLst>
    <p:sldId id="256" r:id="rId2"/>
    <p:sldId id="710" r:id="rId3"/>
    <p:sldId id="880" r:id="rId4"/>
    <p:sldId id="936" r:id="rId5"/>
    <p:sldId id="882" r:id="rId6"/>
    <p:sldId id="884" r:id="rId7"/>
    <p:sldId id="886" r:id="rId8"/>
    <p:sldId id="883" r:id="rId9"/>
    <p:sldId id="885" r:id="rId10"/>
    <p:sldId id="889" r:id="rId11"/>
    <p:sldId id="890" r:id="rId12"/>
    <p:sldId id="891" r:id="rId13"/>
    <p:sldId id="892" r:id="rId14"/>
    <p:sldId id="888" r:id="rId15"/>
    <p:sldId id="887" r:id="rId16"/>
    <p:sldId id="893" r:id="rId17"/>
    <p:sldId id="896" r:id="rId18"/>
    <p:sldId id="897" r:id="rId19"/>
    <p:sldId id="898" r:id="rId20"/>
    <p:sldId id="894" r:id="rId21"/>
    <p:sldId id="895" r:id="rId22"/>
    <p:sldId id="900" r:id="rId23"/>
    <p:sldId id="899" r:id="rId24"/>
    <p:sldId id="903" r:id="rId25"/>
    <p:sldId id="904" r:id="rId26"/>
    <p:sldId id="902" r:id="rId27"/>
    <p:sldId id="901" r:id="rId28"/>
    <p:sldId id="907" r:id="rId29"/>
    <p:sldId id="905" r:id="rId30"/>
    <p:sldId id="908" r:id="rId31"/>
    <p:sldId id="910" r:id="rId32"/>
    <p:sldId id="909" r:id="rId33"/>
    <p:sldId id="906" r:id="rId34"/>
    <p:sldId id="913" r:id="rId35"/>
    <p:sldId id="914" r:id="rId36"/>
    <p:sldId id="915" r:id="rId37"/>
    <p:sldId id="916" r:id="rId38"/>
    <p:sldId id="917" r:id="rId39"/>
    <p:sldId id="912" r:id="rId40"/>
    <p:sldId id="919" r:id="rId41"/>
    <p:sldId id="918" r:id="rId42"/>
    <p:sldId id="911" r:id="rId43"/>
    <p:sldId id="920" r:id="rId44"/>
    <p:sldId id="923" r:id="rId45"/>
    <p:sldId id="924" r:id="rId46"/>
    <p:sldId id="925" r:id="rId47"/>
    <p:sldId id="926" r:id="rId48"/>
    <p:sldId id="927" r:id="rId49"/>
    <p:sldId id="922" r:id="rId50"/>
    <p:sldId id="928" r:id="rId51"/>
    <p:sldId id="930" r:id="rId52"/>
    <p:sldId id="931" r:id="rId53"/>
    <p:sldId id="932" r:id="rId54"/>
    <p:sldId id="929" r:id="rId55"/>
    <p:sldId id="933" r:id="rId56"/>
    <p:sldId id="935" r:id="rId57"/>
    <p:sldId id="934" r:id="rId58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D60093"/>
    <a:srgbClr val="FF3300"/>
    <a:srgbClr val="FF6600"/>
    <a:srgbClr val="FF5050"/>
    <a:srgbClr val="008000"/>
    <a:srgbClr val="0066FF"/>
    <a:srgbClr val="33CC33"/>
    <a:srgbClr val="6666FF"/>
    <a:srgbClr val="CC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52" autoAdjust="0"/>
    <p:restoredTop sz="96000" autoAdjust="0"/>
  </p:normalViewPr>
  <p:slideViewPr>
    <p:cSldViewPr>
      <p:cViewPr varScale="1">
        <p:scale>
          <a:sx n="61" d="100"/>
          <a:sy n="61" d="100"/>
        </p:scale>
        <p:origin x="-72" y="-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55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2928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66D5045-72EA-45D0-8386-B060FF8BEB96}" type="datetimeFigureOut">
              <a:rPr lang="zh-TW" altLang="en-US"/>
              <a:pPr>
                <a:defRPr/>
              </a:pPr>
              <a:t>2012/11/7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DEDAA1C-593A-4655-8A09-BD02C70D875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AB31DBB-5979-4F98-935B-EEBCB73686C2}" type="datetimeFigureOut">
              <a:rPr lang="zh-TW" altLang="en-US"/>
              <a:pPr>
                <a:defRPr/>
              </a:pPr>
              <a:t>2012/11/7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 smtClean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9334C59-4022-45DF-BF89-F86D0EFC54D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7" descr="cu596_首頁.jp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 bwMode="auto">
          <a:xfrm>
            <a:off x="1588" y="158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F32500-42DF-45E3-AE2A-0B34BF33E95E}" type="datetimeFigureOut">
              <a:rPr lang="zh-TW" altLang="en-US"/>
              <a:pPr>
                <a:defRPr/>
              </a:pPr>
              <a:t>2012/11/7</a:t>
            </a:fld>
            <a:endParaRPr lang="zh-TW" altLang="en-US"/>
          </a:p>
        </p:txBody>
      </p:sp>
      <p:sp>
        <p:nvSpPr>
          <p:cNvPr id="4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C9D29-BB33-4EEE-9740-E1B089A7662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X-X-X章節_無大標-僅內文_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720080"/>
          </a:xfrm>
        </p:spPr>
        <p:txBody>
          <a:bodyPr/>
          <a:lstStyle>
            <a:lvl1pPr>
              <a:defRPr lang="zh-TW" altLang="en-US" sz="2000" b="0" kern="1200" baseline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+mj-cs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783357"/>
            <a:ext cx="4038600" cy="4525963"/>
          </a:xfrm>
        </p:spPr>
        <p:txBody>
          <a:bodyPr/>
          <a:lstStyle>
            <a:lvl1pPr algn="just" rtl="0" fontAlgn="base">
              <a:spcBef>
                <a:spcPts val="300"/>
              </a:spcBef>
              <a:spcAft>
                <a:spcPts val="600"/>
              </a:spcAft>
              <a:defRPr lang="zh-TW" altLang="en-US" sz="2000" kern="1200" baseline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+mn-cs"/>
              </a:defRPr>
            </a:lvl1pPr>
            <a:lvl2pPr algn="just" rtl="0" fontAlgn="base">
              <a:spcBef>
                <a:spcPts val="300"/>
              </a:spcBef>
              <a:spcAft>
                <a:spcPts val="600"/>
              </a:spcAft>
              <a:defRPr lang="zh-TW" altLang="en-US" sz="2000" kern="1200" baseline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+mn-cs"/>
              </a:defRPr>
            </a:lvl2pPr>
            <a:lvl3pPr algn="just" rtl="0" fontAlgn="base">
              <a:spcBef>
                <a:spcPts val="300"/>
              </a:spcBef>
              <a:spcAft>
                <a:spcPts val="600"/>
              </a:spcAft>
              <a:defRPr lang="zh-TW" altLang="en-US" sz="2000" kern="1200" baseline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+mn-cs"/>
              </a:defRPr>
            </a:lvl3pPr>
            <a:lvl4pPr algn="just" rtl="0" fontAlgn="base">
              <a:spcBef>
                <a:spcPts val="300"/>
              </a:spcBef>
              <a:spcAft>
                <a:spcPts val="600"/>
              </a:spcAft>
              <a:defRPr lang="zh-TW" altLang="en-US" sz="2000" kern="1200" baseline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+mn-cs"/>
              </a:defRPr>
            </a:lvl4pPr>
            <a:lvl5pPr algn="just" rtl="0" fontAlgn="base">
              <a:spcBef>
                <a:spcPts val="300"/>
              </a:spcBef>
              <a:spcAft>
                <a:spcPts val="600"/>
              </a:spcAft>
              <a:defRPr lang="zh-TW" altLang="en-US" sz="2000" kern="1200" baseline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783357"/>
            <a:ext cx="4038600" cy="4525963"/>
          </a:xfrm>
        </p:spPr>
        <p:txBody>
          <a:bodyPr/>
          <a:lstStyle>
            <a:lvl1pPr>
              <a:defRPr lang="zh-TW" altLang="en-US" sz="2000" kern="1200" baseline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+mn-cs"/>
              </a:defRPr>
            </a:lvl1pPr>
            <a:lvl2pPr>
              <a:defRPr lang="zh-TW" altLang="en-US" sz="2000" kern="1200" baseline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+mn-cs"/>
              </a:defRPr>
            </a:lvl2pPr>
            <a:lvl3pPr>
              <a:defRPr lang="zh-TW" altLang="en-US" sz="2000" kern="1200" baseline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+mn-cs"/>
              </a:defRPr>
            </a:lvl3pPr>
            <a:lvl4pPr>
              <a:defRPr lang="zh-TW" altLang="en-US" sz="2000" kern="1200" baseline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+mn-cs"/>
              </a:defRPr>
            </a:lvl4pPr>
            <a:lvl5pPr>
              <a:defRPr lang="zh-TW" altLang="en-US" sz="2000" kern="1200" baseline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1F801-CC2D-49CA-A4F7-271F102DEEDF}" type="datetimeFigureOut">
              <a:rPr lang="zh-TW" altLang="en-US"/>
              <a:pPr>
                <a:defRPr/>
              </a:pPr>
              <a:t>2012/11/7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C0AF8-903D-4A25-919A-F3B9453F90F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551DC-1EAF-4D7D-B5EA-7D996A3F2053}" type="datetimeFigureOut">
              <a:rPr lang="zh-TW" altLang="en-US"/>
              <a:pPr>
                <a:defRPr/>
              </a:pPr>
              <a:t>2012/11/7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91D25-449A-4087-AB03-07AA52EE7E7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19B70-C506-4881-9527-835EE939207D}" type="datetimeFigureOut">
              <a:rPr lang="zh-TW" altLang="en-US"/>
              <a:pPr>
                <a:defRPr/>
              </a:pPr>
              <a:t>2012/11/7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C2570-2B87-4707-BB61-1CC649D8246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64401-B055-4DD9-9A11-F06A8DE72127}" type="datetimeFigureOut">
              <a:rPr lang="zh-TW" altLang="en-US"/>
              <a:pPr>
                <a:defRPr/>
              </a:pPr>
              <a:t>2012/11/7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38A18-D69E-4501-984B-76AEFC3BF86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C318B-DD80-41D2-9DD7-E8BC0742232D}" type="datetimeFigureOut">
              <a:rPr lang="zh-TW" altLang="en-US"/>
              <a:pPr>
                <a:defRPr/>
              </a:pPr>
              <a:t>2012/11/7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5B0FD-D095-4EE5-B01E-A59AB815851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dirty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0ABD8-24FB-4078-8748-9A05AEDCF053}" type="datetimeFigureOut">
              <a:rPr lang="zh-TW" altLang="en-US"/>
              <a:pPr>
                <a:defRPr/>
              </a:pPr>
              <a:t>2012/11/7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D5574-2CDA-4498-81E8-4A2C06137A5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12628-04D2-4D48-A160-A18CA14A3EED}" type="datetimeFigureOut">
              <a:rPr lang="zh-TW" altLang="en-US"/>
              <a:pPr>
                <a:defRPr/>
              </a:pPr>
              <a:t>2012/11/7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338F5-5B9A-4857-A920-834965FAB20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DA959-17FD-46EC-9E43-AC2426E49B40}" type="datetimeFigureOut">
              <a:rPr lang="zh-TW" altLang="en-US"/>
              <a:pPr>
                <a:defRPr/>
              </a:pPr>
              <a:t>2012/11/7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4165B-DC3F-45DA-A344-B05D7C4B646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7" descr="cu596_章名.jp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 bwMode="auto">
          <a:xfrm>
            <a:off x="2117" y="1588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064896" cy="2016224"/>
          </a:xfrm>
        </p:spPr>
        <p:txBody>
          <a:bodyPr anchor="t"/>
          <a:lstStyle>
            <a:lvl1pPr algn="ctr">
              <a:defRPr sz="4800" b="1" cap="all" baseline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8" name="內容版面配置區 2"/>
          <p:cNvSpPr>
            <a:spLocks noGrp="1"/>
          </p:cNvSpPr>
          <p:nvPr>
            <p:ph idx="13"/>
          </p:nvPr>
        </p:nvSpPr>
        <p:spPr>
          <a:xfrm>
            <a:off x="827584" y="3212976"/>
            <a:ext cx="7560840" cy="3024336"/>
          </a:xfrm>
        </p:spPr>
        <p:txBody>
          <a:bodyPr/>
          <a:lstStyle>
            <a:lvl1pPr algn="l">
              <a:spcBef>
                <a:spcPts val="300"/>
              </a:spcBef>
              <a:spcAft>
                <a:spcPts val="300"/>
              </a:spcAft>
              <a:buFont typeface="Wingdings" pitchFamily="2" charset="2"/>
              <a:buNone/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1pPr>
            <a:lvl2pPr marL="813600" indent="-230400" algn="just">
              <a:spcBef>
                <a:spcPts val="300"/>
              </a:spcBef>
              <a:spcAft>
                <a:spcPts val="600"/>
              </a:spcAft>
              <a:buFont typeface="Wingdings" pitchFamily="2" charset="2"/>
              <a:buChar char="Ø"/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2pPr>
            <a:lvl3pPr algn="just">
              <a:spcBef>
                <a:spcPts val="300"/>
              </a:spcBef>
              <a:spcAft>
                <a:spcPts val="600"/>
              </a:spcAft>
              <a:buFont typeface="Arial" pitchFamily="34" charset="0"/>
              <a:buChar char="•"/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3pPr>
            <a:lvl4pPr algn="just">
              <a:spcBef>
                <a:spcPts val="300"/>
              </a:spcBef>
              <a:spcAft>
                <a:spcPts val="600"/>
              </a:spcAft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4pPr>
            <a:lvl5pPr algn="just">
              <a:spcBef>
                <a:spcPts val="300"/>
              </a:spcBef>
              <a:spcAft>
                <a:spcPts val="600"/>
              </a:spcAft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847C8-47BD-44ED-A406-20FE6802FAE3}" type="datetimeFigureOut">
              <a:rPr lang="zh-TW" altLang="en-US"/>
              <a:pPr>
                <a:defRPr/>
              </a:pPr>
              <a:t>2012/11/7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4B82A-28DE-4F6E-86E8-BFA3DBA99A1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學習重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2132856"/>
            <a:ext cx="4038600" cy="3960440"/>
          </a:xfrm>
        </p:spPr>
        <p:txBody>
          <a:bodyPr/>
          <a:lstStyle>
            <a:lvl1pPr>
              <a:buFont typeface="Wingdings" pitchFamily="2" charset="2"/>
              <a:buChar char="n"/>
              <a:defRPr lang="zh-TW" altLang="en-US" sz="2000" kern="1200" dirty="0" smtClean="0">
                <a:solidFill>
                  <a:schemeClr val="tx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Arial Unicode MS" pitchFamily="34" charset="-12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2132856"/>
            <a:ext cx="4038600" cy="3960440"/>
          </a:xfrm>
        </p:spPr>
        <p:txBody>
          <a:bodyPr/>
          <a:lstStyle>
            <a:lvl1pPr>
              <a:defRPr lang="zh-TW" altLang="en-US" sz="2000" kern="1200" dirty="0" smtClean="0">
                <a:solidFill>
                  <a:schemeClr val="tx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Arial Unicode MS" pitchFamily="34" charset="-12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08912" cy="1152128"/>
          </a:xfrm>
        </p:spPr>
        <p:txBody>
          <a:bodyPr anchor="t"/>
          <a:lstStyle>
            <a:lvl1pPr algn="ctr">
              <a:defRPr sz="4800" b="1" cap="all" baseline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D9792-5591-40F4-9CA3-7A48282542EB}" type="datetimeFigureOut">
              <a:rPr lang="zh-TW" altLang="en-US"/>
              <a:pPr>
                <a:defRPr/>
              </a:pPr>
              <a:t>2012/11/7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F970E-B66F-4F5A-B4B9-B46B327E7F5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-X章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738957"/>
          </a:xfrm>
        </p:spPr>
        <p:txBody>
          <a:bodyPr/>
          <a:lstStyle>
            <a:lvl1pPr algn="just">
              <a:defRPr sz="2600" b="1" baseline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47677"/>
            <a:ext cx="8229600" cy="4525963"/>
          </a:xfrm>
        </p:spPr>
        <p:txBody>
          <a:bodyPr/>
          <a:lstStyle>
            <a:lvl1pPr algn="just">
              <a:spcBef>
                <a:spcPts val="300"/>
              </a:spcBef>
              <a:spcAft>
                <a:spcPts val="1200"/>
              </a:spcAft>
              <a:buSzPct val="120000"/>
              <a:buFont typeface="Wingdings" pitchFamily="2" charset="2"/>
              <a:buChar char="l"/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1pPr>
            <a:lvl2pPr marL="813600" indent="-230400" algn="just">
              <a:spcBef>
                <a:spcPts val="300"/>
              </a:spcBef>
              <a:spcAft>
                <a:spcPts val="600"/>
              </a:spcAft>
              <a:buFont typeface="Wingdings" pitchFamily="2" charset="2"/>
              <a:buChar char="u"/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2pPr>
            <a:lvl3pPr algn="just">
              <a:spcBef>
                <a:spcPts val="300"/>
              </a:spcBef>
              <a:spcAft>
                <a:spcPts val="600"/>
              </a:spcAft>
              <a:buFont typeface="Wingdings" pitchFamily="2" charset="2"/>
              <a:buChar char="n"/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3pPr>
            <a:lvl4pPr algn="just">
              <a:spcBef>
                <a:spcPts val="300"/>
              </a:spcBef>
              <a:spcAft>
                <a:spcPts val="600"/>
              </a:spcAft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4pPr>
            <a:lvl5pPr algn="just">
              <a:spcBef>
                <a:spcPts val="300"/>
              </a:spcBef>
              <a:spcAft>
                <a:spcPts val="600"/>
              </a:spcAft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17A51-83EA-41EA-97D0-EB083F6A2A11}" type="datetimeFigureOut">
              <a:rPr lang="zh-TW" altLang="en-US"/>
              <a:pPr>
                <a:defRPr/>
              </a:pPr>
              <a:t>2012/11/7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08085-1D23-44C4-BA75-1A4AB13D251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X-X章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810965"/>
          </a:xfrm>
        </p:spPr>
        <p:txBody>
          <a:bodyPr/>
          <a:lstStyle>
            <a:lvl1pPr algn="just">
              <a:defRPr lang="zh-TW" altLang="en-US" sz="2600" b="1" kern="1200" baseline="0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標楷體" pitchFamily="65" charset="-120"/>
                <a:cs typeface="+mj-cs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234282"/>
            <a:ext cx="8229600" cy="3949899"/>
          </a:xfrm>
        </p:spPr>
        <p:txBody>
          <a:bodyPr/>
          <a:lstStyle>
            <a:lvl1pPr algn="just">
              <a:spcBef>
                <a:spcPts val="300"/>
              </a:spcBef>
              <a:spcAft>
                <a:spcPts val="1200"/>
              </a:spcAft>
              <a:buSzPct val="120000"/>
              <a:buFont typeface="Wingdings" pitchFamily="2" charset="2"/>
              <a:buChar char="l"/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1pPr>
            <a:lvl2pPr marL="813600" indent="-230400" algn="just">
              <a:spcBef>
                <a:spcPts val="300"/>
              </a:spcBef>
              <a:spcAft>
                <a:spcPts val="600"/>
              </a:spcAft>
              <a:buFont typeface="Wingdings" pitchFamily="2" charset="2"/>
              <a:buChar char="u"/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2pPr>
            <a:lvl3pPr algn="just">
              <a:spcBef>
                <a:spcPts val="300"/>
              </a:spcBef>
              <a:spcAft>
                <a:spcPts val="600"/>
              </a:spcAft>
              <a:buFont typeface="Wingdings" pitchFamily="2" charset="2"/>
              <a:buChar char="n"/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3pPr>
            <a:lvl4pPr algn="just">
              <a:spcBef>
                <a:spcPts val="300"/>
              </a:spcBef>
              <a:spcAft>
                <a:spcPts val="600"/>
              </a:spcAft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4pPr>
            <a:lvl5pPr algn="just">
              <a:spcBef>
                <a:spcPts val="300"/>
              </a:spcBef>
              <a:spcAft>
                <a:spcPts val="600"/>
              </a:spcAft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9" name="文字版面配置區 2"/>
          <p:cNvSpPr>
            <a:spLocks noGrp="1"/>
          </p:cNvSpPr>
          <p:nvPr>
            <p:ph type="body" idx="13"/>
          </p:nvPr>
        </p:nvSpPr>
        <p:spPr>
          <a:xfrm>
            <a:off x="457200" y="1575669"/>
            <a:ext cx="8291264" cy="639762"/>
          </a:xfrm>
        </p:spPr>
        <p:txBody>
          <a:bodyPr anchor="b"/>
          <a:lstStyle>
            <a:lvl1pPr marL="0" indent="0">
              <a:buNone/>
              <a:defRPr lang="zh-TW" altLang="en-US" sz="2400" b="1" kern="1200" baseline="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標楷體" pitchFamily="65" charset="-120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3A9C1-A4D8-4737-925B-4E76FEBD482E}" type="datetimeFigureOut">
              <a:rPr lang="zh-TW" altLang="en-US"/>
              <a:pPr>
                <a:defRPr/>
              </a:pPr>
              <a:t>2012/11/7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2187F7-2DBB-4143-AF1A-933AC6212F7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-X-X章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738957"/>
          </a:xfrm>
        </p:spPr>
        <p:txBody>
          <a:bodyPr/>
          <a:lstStyle>
            <a:lvl1pPr algn="just">
              <a:defRPr sz="2400" b="1" baseline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47677"/>
            <a:ext cx="8229600" cy="4525963"/>
          </a:xfrm>
        </p:spPr>
        <p:txBody>
          <a:bodyPr/>
          <a:lstStyle>
            <a:lvl1pPr algn="just">
              <a:spcBef>
                <a:spcPts val="300"/>
              </a:spcBef>
              <a:spcAft>
                <a:spcPts val="600"/>
              </a:spcAft>
              <a:buSzPct val="120000"/>
              <a:buFont typeface="Wingdings" pitchFamily="2" charset="2"/>
              <a:buChar char="l"/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1pPr>
            <a:lvl2pPr marL="813600" indent="-230400" algn="just">
              <a:spcBef>
                <a:spcPts val="300"/>
              </a:spcBef>
              <a:spcAft>
                <a:spcPts val="600"/>
              </a:spcAft>
              <a:buFont typeface="Wingdings" pitchFamily="2" charset="2"/>
              <a:buChar char="u"/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2pPr>
            <a:lvl3pPr algn="just">
              <a:spcBef>
                <a:spcPts val="300"/>
              </a:spcBef>
              <a:spcAft>
                <a:spcPts val="600"/>
              </a:spcAft>
              <a:buFont typeface="Wingdings" pitchFamily="2" charset="2"/>
              <a:buChar char="n"/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3pPr>
            <a:lvl4pPr algn="just">
              <a:spcBef>
                <a:spcPts val="300"/>
              </a:spcBef>
              <a:spcAft>
                <a:spcPts val="600"/>
              </a:spcAft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4pPr>
            <a:lvl5pPr algn="just">
              <a:spcBef>
                <a:spcPts val="300"/>
              </a:spcBef>
              <a:spcAft>
                <a:spcPts val="600"/>
              </a:spcAft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60C04-E1D4-458E-ADD7-DFAC2E2D531A}" type="datetimeFigureOut">
              <a:rPr lang="zh-TW" altLang="en-US"/>
              <a:pPr>
                <a:defRPr/>
              </a:pPr>
              <a:t>2012/11/7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392E1-8875-440F-8E49-E8C85412F6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X-X-X章節_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720080"/>
          </a:xfrm>
        </p:spPr>
        <p:txBody>
          <a:bodyPr/>
          <a:lstStyle>
            <a:lvl1pPr>
              <a:defRPr lang="zh-TW" altLang="en-US" sz="2400" b="1" kern="1200" baseline="0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標楷體" pitchFamily="65" charset="-120"/>
                <a:cs typeface="+mj-cs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567333"/>
            <a:ext cx="4038600" cy="4597971"/>
          </a:xfrm>
        </p:spPr>
        <p:txBody>
          <a:bodyPr/>
          <a:lstStyle>
            <a:lvl1pPr algn="just" rtl="0" fontAlgn="base">
              <a:spcBef>
                <a:spcPts val="300"/>
              </a:spcBef>
              <a:spcAft>
                <a:spcPts val="600"/>
              </a:spcAft>
              <a:defRPr lang="zh-TW" altLang="en-US" sz="2000" kern="1200" baseline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+mn-cs"/>
              </a:defRPr>
            </a:lvl1pPr>
            <a:lvl2pPr algn="just" rtl="0" fontAlgn="base">
              <a:spcBef>
                <a:spcPts val="300"/>
              </a:spcBef>
              <a:spcAft>
                <a:spcPts val="600"/>
              </a:spcAft>
              <a:defRPr lang="zh-TW" altLang="en-US" sz="2000" kern="1200" baseline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+mn-cs"/>
              </a:defRPr>
            </a:lvl2pPr>
            <a:lvl3pPr algn="just" rtl="0" fontAlgn="base">
              <a:spcBef>
                <a:spcPts val="300"/>
              </a:spcBef>
              <a:spcAft>
                <a:spcPts val="600"/>
              </a:spcAft>
              <a:defRPr lang="zh-TW" altLang="en-US" sz="2000" kern="1200" baseline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+mn-cs"/>
              </a:defRPr>
            </a:lvl3pPr>
            <a:lvl4pPr algn="just" rtl="0" fontAlgn="base">
              <a:spcBef>
                <a:spcPts val="300"/>
              </a:spcBef>
              <a:spcAft>
                <a:spcPts val="600"/>
              </a:spcAft>
              <a:defRPr lang="zh-TW" altLang="en-US" sz="2000" kern="1200" baseline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+mn-cs"/>
              </a:defRPr>
            </a:lvl4pPr>
            <a:lvl5pPr algn="just" rtl="0" fontAlgn="base">
              <a:spcBef>
                <a:spcPts val="300"/>
              </a:spcBef>
              <a:spcAft>
                <a:spcPts val="600"/>
              </a:spcAft>
              <a:defRPr lang="zh-TW" altLang="en-US" sz="2000" kern="1200" baseline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556792"/>
            <a:ext cx="4038600" cy="4597971"/>
          </a:xfrm>
        </p:spPr>
        <p:txBody>
          <a:bodyPr/>
          <a:lstStyle>
            <a:lvl1pPr>
              <a:defRPr lang="zh-TW" altLang="en-US" sz="2000" kern="1200" baseline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+mn-cs"/>
              </a:defRPr>
            </a:lvl1pPr>
            <a:lvl2pPr>
              <a:defRPr lang="zh-TW" altLang="en-US" sz="2000" kern="1200" baseline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+mn-cs"/>
              </a:defRPr>
            </a:lvl2pPr>
            <a:lvl3pPr>
              <a:defRPr lang="zh-TW" altLang="en-US" sz="2000" kern="1200" baseline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+mn-cs"/>
              </a:defRPr>
            </a:lvl3pPr>
            <a:lvl4pPr>
              <a:defRPr lang="zh-TW" altLang="en-US" sz="2000" kern="1200" baseline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+mn-cs"/>
              </a:defRPr>
            </a:lvl4pPr>
            <a:lvl5pPr>
              <a:defRPr lang="zh-TW" altLang="en-US" sz="2000" kern="1200" baseline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AC7DF-E436-4077-A376-7FC9A103F2EB}" type="datetimeFigureOut">
              <a:rPr lang="zh-TW" altLang="en-US"/>
              <a:pPr>
                <a:defRPr/>
              </a:pPr>
              <a:t>2012/11/7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9D0D0-ADE1-4FD0-B858-9B0F86FA86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-X章節_無大標-僅內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46043"/>
          </a:xfrm>
        </p:spPr>
        <p:txBody>
          <a:bodyPr/>
          <a:lstStyle>
            <a:lvl1pPr algn="just">
              <a:spcBef>
                <a:spcPts val="300"/>
              </a:spcBef>
              <a:spcAft>
                <a:spcPts val="600"/>
              </a:spcAft>
              <a:buFont typeface="Wingdings" pitchFamily="2" charset="2"/>
              <a:buChar char="l"/>
              <a:defRPr sz="2000" b="1" baseline="0">
                <a:solidFill>
                  <a:srgbClr val="CC6600"/>
                </a:solidFill>
                <a:latin typeface="Arial" pitchFamily="34" charset="0"/>
                <a:ea typeface="標楷體" pitchFamily="65" charset="-120"/>
              </a:defRPr>
            </a:lvl1pPr>
            <a:lvl2pPr marL="813600" indent="-230400" algn="just">
              <a:spcBef>
                <a:spcPts val="300"/>
              </a:spcBef>
              <a:spcAft>
                <a:spcPts val="600"/>
              </a:spcAft>
              <a:buFont typeface="Wingdings" pitchFamily="2" charset="2"/>
              <a:buChar char="u"/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2pPr>
            <a:lvl3pPr algn="just">
              <a:spcBef>
                <a:spcPts val="300"/>
              </a:spcBef>
              <a:spcAft>
                <a:spcPts val="600"/>
              </a:spcAft>
              <a:buFont typeface="Wingdings" pitchFamily="2" charset="2"/>
              <a:buChar char="n"/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3pPr>
            <a:lvl4pPr algn="just">
              <a:spcBef>
                <a:spcPts val="300"/>
              </a:spcBef>
              <a:spcAft>
                <a:spcPts val="600"/>
              </a:spcAft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4pPr>
            <a:lvl5pPr algn="just">
              <a:spcBef>
                <a:spcPts val="300"/>
              </a:spcBef>
              <a:spcAft>
                <a:spcPts val="600"/>
              </a:spcAft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  <a:endParaRPr lang="en-US" altLang="zh-TW" dirty="0" smtClean="0"/>
          </a:p>
          <a:p>
            <a:pPr lvl="0"/>
            <a:endParaRPr lang="zh-TW" altLang="en-US" dirty="0" smtClean="0"/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56416-1974-4AA4-A40D-CD39F24E7AF9}" type="datetimeFigureOut">
              <a:rPr lang="zh-TW" altLang="en-US"/>
              <a:pPr>
                <a:defRPr/>
              </a:pPr>
              <a:t>2012/11/7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A5013-7418-4332-8A71-4592AB2CC1C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-X-X章節_無大標-僅內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46043"/>
          </a:xfrm>
        </p:spPr>
        <p:txBody>
          <a:bodyPr/>
          <a:lstStyle>
            <a:lvl1pPr algn="just">
              <a:spcBef>
                <a:spcPts val="300"/>
              </a:spcBef>
              <a:spcAft>
                <a:spcPts val="600"/>
              </a:spcAft>
              <a:buFont typeface="Wingdings" pitchFamily="2" charset="2"/>
              <a:buChar char="u"/>
              <a:defRPr sz="2400" b="1" baseline="0">
                <a:solidFill>
                  <a:srgbClr val="D60093"/>
                </a:solidFill>
                <a:latin typeface="Arial" pitchFamily="34" charset="0"/>
                <a:ea typeface="標楷體" pitchFamily="65" charset="-120"/>
              </a:defRPr>
            </a:lvl1pPr>
            <a:lvl2pPr marL="813600" indent="-230400" algn="just">
              <a:spcBef>
                <a:spcPts val="300"/>
              </a:spcBef>
              <a:spcAft>
                <a:spcPts val="600"/>
              </a:spcAft>
              <a:buFont typeface="Wingdings" pitchFamily="2" charset="2"/>
              <a:buChar char="u"/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2pPr>
            <a:lvl3pPr algn="just">
              <a:spcBef>
                <a:spcPts val="300"/>
              </a:spcBef>
              <a:spcAft>
                <a:spcPts val="600"/>
              </a:spcAft>
              <a:buFont typeface="Wingdings" pitchFamily="2" charset="2"/>
              <a:buChar char="n"/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3pPr>
            <a:lvl4pPr algn="just">
              <a:spcBef>
                <a:spcPts val="300"/>
              </a:spcBef>
              <a:spcAft>
                <a:spcPts val="600"/>
              </a:spcAft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4pPr>
            <a:lvl5pPr algn="just">
              <a:spcBef>
                <a:spcPts val="300"/>
              </a:spcBef>
              <a:spcAft>
                <a:spcPts val="600"/>
              </a:spcAft>
              <a:defRPr sz="2000" baseline="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  <a:endParaRPr lang="en-US" altLang="zh-TW" dirty="0" smtClean="0"/>
          </a:p>
          <a:p>
            <a:pPr lvl="0"/>
            <a:endParaRPr lang="zh-TW" altLang="en-US" dirty="0" smtClean="0"/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CAE5B3-A482-4F83-86C7-3DDA4D35A74F}" type="datetimeFigureOut">
              <a:rPr lang="zh-TW" altLang="en-US"/>
              <a:pPr>
                <a:defRPr/>
              </a:pPr>
              <a:t>2012/11/7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A4EF6-70D9-4A22-B70B-7B5B9BE421B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圖片 6" descr="cu596_內文.jpg"/>
          <p:cNvPicPr>
            <a:picLocks noChangeAspect="1"/>
          </p:cNvPicPr>
          <p:nvPr userDrawn="1"/>
        </p:nvPicPr>
        <p:blipFill>
          <a:blip r:embed="rId19" cstate="email"/>
          <a:stretch>
            <a:fillRect/>
          </a:stretch>
        </p:blipFill>
        <p:spPr bwMode="auto">
          <a:xfrm>
            <a:off x="2117" y="1588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908720"/>
            <a:ext cx="8229600" cy="66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577058"/>
            <a:ext cx="8229600" cy="459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9B10152-68A1-4EC9-B99B-669F826E4F90}" type="datetimeFigureOut">
              <a:rPr lang="zh-TW" altLang="en-US"/>
              <a:pPr>
                <a:defRPr/>
              </a:pPr>
              <a:t>2012/11/7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D21C178-526A-490B-B4D1-ABA4E9B096D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42" r:id="rId1"/>
    <p:sldLayoutId id="2147484743" r:id="rId2"/>
    <p:sldLayoutId id="2147484727" r:id="rId3"/>
    <p:sldLayoutId id="2147484728" r:id="rId4"/>
    <p:sldLayoutId id="2147484729" r:id="rId5"/>
    <p:sldLayoutId id="2147484730" r:id="rId6"/>
    <p:sldLayoutId id="2147484731" r:id="rId7"/>
    <p:sldLayoutId id="2147484732" r:id="rId8"/>
    <p:sldLayoutId id="2147484733" r:id="rId9"/>
    <p:sldLayoutId id="2147484734" r:id="rId10"/>
    <p:sldLayoutId id="2147484735" r:id="rId11"/>
    <p:sldLayoutId id="2147484736" r:id="rId12"/>
    <p:sldLayoutId id="2147484737" r:id="rId13"/>
    <p:sldLayoutId id="2147484738" r:id="rId14"/>
    <p:sldLayoutId id="2147484739" r:id="rId15"/>
    <p:sldLayoutId id="2147484740" r:id="rId16"/>
    <p:sldLayoutId id="2147484741" r:id="rId17"/>
  </p:sldLayoutIdLst>
  <p:txStyles>
    <p:titleStyle>
      <a:lvl1pPr algn="just" rtl="0" eaLnBrk="0" fontAlgn="base" hangingPunct="0">
        <a:spcBef>
          <a:spcPct val="0"/>
        </a:spcBef>
        <a:spcAft>
          <a:spcPct val="0"/>
        </a:spcAft>
        <a:defRPr lang="zh-TW" altLang="en-US" sz="2600" kern="1200" dirty="0">
          <a:solidFill>
            <a:srgbClr val="254061"/>
          </a:solidFill>
          <a:latin typeface="標楷體" pitchFamily="65" charset="-120"/>
          <a:ea typeface="標楷體" pitchFamily="65" charset="-120"/>
          <a:cs typeface="+mj-cs"/>
        </a:defRPr>
      </a:lvl1pPr>
      <a:lvl2pPr algn="just" rtl="0" eaLnBrk="0" fontAlgn="base" hangingPunct="0">
        <a:spcBef>
          <a:spcPct val="0"/>
        </a:spcBef>
        <a:spcAft>
          <a:spcPct val="0"/>
        </a:spcAft>
        <a:defRPr sz="2600">
          <a:solidFill>
            <a:srgbClr val="254061"/>
          </a:solidFill>
          <a:latin typeface="標楷體" pitchFamily="65" charset="-120"/>
          <a:ea typeface="標楷體" pitchFamily="65" charset="-120"/>
        </a:defRPr>
      </a:lvl2pPr>
      <a:lvl3pPr algn="just" rtl="0" eaLnBrk="0" fontAlgn="base" hangingPunct="0">
        <a:spcBef>
          <a:spcPct val="0"/>
        </a:spcBef>
        <a:spcAft>
          <a:spcPct val="0"/>
        </a:spcAft>
        <a:defRPr sz="2600">
          <a:solidFill>
            <a:srgbClr val="254061"/>
          </a:solidFill>
          <a:latin typeface="標楷體" pitchFamily="65" charset="-120"/>
          <a:ea typeface="標楷體" pitchFamily="65" charset="-120"/>
        </a:defRPr>
      </a:lvl3pPr>
      <a:lvl4pPr algn="just" rtl="0" eaLnBrk="0" fontAlgn="base" hangingPunct="0">
        <a:spcBef>
          <a:spcPct val="0"/>
        </a:spcBef>
        <a:spcAft>
          <a:spcPct val="0"/>
        </a:spcAft>
        <a:defRPr sz="2600">
          <a:solidFill>
            <a:srgbClr val="254061"/>
          </a:solidFill>
          <a:latin typeface="標楷體" pitchFamily="65" charset="-120"/>
          <a:ea typeface="標楷體" pitchFamily="65" charset="-120"/>
        </a:defRPr>
      </a:lvl4pPr>
      <a:lvl5pPr algn="just" rtl="0" eaLnBrk="0" fontAlgn="base" hangingPunct="0">
        <a:spcBef>
          <a:spcPct val="0"/>
        </a:spcBef>
        <a:spcAft>
          <a:spcPct val="0"/>
        </a:spcAft>
        <a:defRPr sz="2600">
          <a:solidFill>
            <a:srgbClr val="254061"/>
          </a:solidFill>
          <a:latin typeface="標楷體" pitchFamily="65" charset="-120"/>
          <a:ea typeface="標楷體" pitchFamily="65" charset="-120"/>
        </a:defRPr>
      </a:lvl5pPr>
      <a:lvl6pPr marL="457200" algn="just" rtl="0" fontAlgn="base">
        <a:spcBef>
          <a:spcPct val="0"/>
        </a:spcBef>
        <a:spcAft>
          <a:spcPct val="0"/>
        </a:spcAft>
        <a:defRPr sz="3800">
          <a:solidFill>
            <a:srgbClr val="254061"/>
          </a:solidFill>
          <a:latin typeface="Calibri" pitchFamily="34" charset="0"/>
          <a:ea typeface="新細明體" pitchFamily="18" charset="-120"/>
        </a:defRPr>
      </a:lvl6pPr>
      <a:lvl7pPr marL="914400" algn="just" rtl="0" fontAlgn="base">
        <a:spcBef>
          <a:spcPct val="0"/>
        </a:spcBef>
        <a:spcAft>
          <a:spcPct val="0"/>
        </a:spcAft>
        <a:defRPr sz="3800">
          <a:solidFill>
            <a:srgbClr val="254061"/>
          </a:solidFill>
          <a:latin typeface="Calibri" pitchFamily="34" charset="0"/>
          <a:ea typeface="新細明體" pitchFamily="18" charset="-120"/>
        </a:defRPr>
      </a:lvl7pPr>
      <a:lvl8pPr marL="1371600" algn="just" rtl="0" fontAlgn="base">
        <a:spcBef>
          <a:spcPct val="0"/>
        </a:spcBef>
        <a:spcAft>
          <a:spcPct val="0"/>
        </a:spcAft>
        <a:defRPr sz="3800">
          <a:solidFill>
            <a:srgbClr val="254061"/>
          </a:solidFill>
          <a:latin typeface="Calibri" pitchFamily="34" charset="0"/>
          <a:ea typeface="新細明體" pitchFamily="18" charset="-120"/>
        </a:defRPr>
      </a:lvl8pPr>
      <a:lvl9pPr marL="1828800" algn="just" rtl="0" fontAlgn="base">
        <a:spcBef>
          <a:spcPct val="0"/>
        </a:spcBef>
        <a:spcAft>
          <a:spcPct val="0"/>
        </a:spcAft>
        <a:defRPr sz="3800">
          <a:solidFill>
            <a:srgbClr val="25406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just" rtl="0" eaLnBrk="0" fontAlgn="base" hangingPunct="0">
        <a:spcBef>
          <a:spcPts val="300"/>
        </a:spcBef>
        <a:spcAft>
          <a:spcPts val="600"/>
        </a:spcAft>
        <a:buFont typeface="Wingdings" pitchFamily="2" charset="2"/>
        <a:buChar char="u"/>
        <a:defRPr lang="zh-TW" altLang="en-US" sz="2000" kern="1200" dirty="0">
          <a:solidFill>
            <a:schemeClr val="tx1"/>
          </a:solidFill>
          <a:latin typeface="Arial" pitchFamily="34" charset="0"/>
          <a:ea typeface="標楷體" pitchFamily="65" charset="-120"/>
          <a:cs typeface="+mn-cs"/>
        </a:defRPr>
      </a:lvl1pPr>
      <a:lvl2pPr marL="812800" indent="-230188" algn="just" rtl="0" eaLnBrk="0" fontAlgn="base" hangingPunct="0">
        <a:spcBef>
          <a:spcPts val="300"/>
        </a:spcBef>
        <a:spcAft>
          <a:spcPts val="600"/>
        </a:spcAft>
        <a:buFont typeface="Wingdings" pitchFamily="2" charset="2"/>
        <a:buChar char="Ø"/>
        <a:defRPr lang="zh-TW" altLang="en-US" sz="2000" kern="1200" dirty="0">
          <a:solidFill>
            <a:schemeClr val="tx1"/>
          </a:solidFill>
          <a:latin typeface="Arial" pitchFamily="34" charset="0"/>
          <a:ea typeface="標楷體" pitchFamily="65" charset="-120"/>
          <a:cs typeface="+mn-cs"/>
        </a:defRPr>
      </a:lvl2pPr>
      <a:lvl3pPr marL="1143000" indent="-228600" algn="just" rtl="0" eaLnBrk="0" fontAlgn="base" hangingPunct="0">
        <a:spcBef>
          <a:spcPts val="300"/>
        </a:spcBef>
        <a:spcAft>
          <a:spcPts val="600"/>
        </a:spcAft>
        <a:buFont typeface="Arial" charset="0"/>
        <a:buChar char="•"/>
        <a:defRPr lang="zh-TW" altLang="en-US" sz="2000" kern="1200" dirty="0">
          <a:solidFill>
            <a:schemeClr val="tx1"/>
          </a:solidFill>
          <a:latin typeface="Arial" pitchFamily="34" charset="0"/>
          <a:ea typeface="標楷體" pitchFamily="65" charset="-120"/>
          <a:cs typeface="+mn-cs"/>
        </a:defRPr>
      </a:lvl3pPr>
      <a:lvl4pPr marL="1600200" indent="-228600" algn="just" rtl="0" eaLnBrk="0" fontAlgn="base" hangingPunct="0">
        <a:spcBef>
          <a:spcPts val="300"/>
        </a:spcBef>
        <a:spcAft>
          <a:spcPts val="600"/>
        </a:spcAft>
        <a:buFont typeface="Arial" charset="0"/>
        <a:buChar char="–"/>
        <a:defRPr lang="zh-TW" altLang="en-US" sz="2000" kern="1200" dirty="0">
          <a:solidFill>
            <a:schemeClr val="tx1"/>
          </a:solidFill>
          <a:latin typeface="Arial" pitchFamily="34" charset="0"/>
          <a:ea typeface="標楷體" pitchFamily="65" charset="-120"/>
          <a:cs typeface="+mn-cs"/>
        </a:defRPr>
      </a:lvl4pPr>
      <a:lvl5pPr marL="2057400" indent="-228600" algn="just" rtl="0" eaLnBrk="0" fontAlgn="base" hangingPunct="0">
        <a:spcBef>
          <a:spcPts val="300"/>
        </a:spcBef>
        <a:spcAft>
          <a:spcPts val="600"/>
        </a:spcAft>
        <a:buFont typeface="Arial" charset="0"/>
        <a:buChar char="»"/>
        <a:defRPr lang="zh-TW" altLang="en-US" sz="2000" kern="1200" dirty="0">
          <a:solidFill>
            <a:schemeClr val="tx1"/>
          </a:solidFill>
          <a:latin typeface="Arial" pitchFamily="34" charset="0"/>
          <a:ea typeface="標楷體" pitchFamily="65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加入 </a:t>
            </a:r>
            <a:r>
              <a:rPr lang="en-US" altLang="zh-TW" dirty="0" smtClean="0"/>
              <a:t>JavaScript </a:t>
            </a:r>
            <a:r>
              <a:rPr lang="zh-TW" altLang="en-US" dirty="0" smtClean="0"/>
              <a:t>程式碼</a:t>
            </a:r>
            <a:endParaRPr lang="en-US" altLang="zh-TW" dirty="0" smtClean="0"/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在</a:t>
            </a:r>
            <a:r>
              <a:rPr lang="en-US" altLang="zh-TW" b="0" dirty="0" smtClean="0">
                <a:solidFill>
                  <a:schemeClr val="tx1"/>
                </a:solidFill>
              </a:rPr>
              <a:t>details </a:t>
            </a:r>
            <a:r>
              <a:rPr lang="zh-TW" altLang="en-US" b="0" dirty="0" smtClean="0">
                <a:solidFill>
                  <a:schemeClr val="tx1"/>
                </a:solidFill>
              </a:rPr>
              <a:t>頁面中，因為加入了 </a:t>
            </a:r>
            <a:r>
              <a:rPr lang="zh-TW" altLang="en-US" dirty="0" smtClean="0">
                <a:solidFill>
                  <a:schemeClr val="tx1"/>
                </a:solidFill>
              </a:rPr>
              <a:t>上一筆、下一筆 </a:t>
            </a:r>
            <a:r>
              <a:rPr lang="zh-TW" altLang="en-US" b="0" dirty="0" smtClean="0">
                <a:solidFill>
                  <a:schemeClr val="tx1"/>
                </a:solidFill>
              </a:rPr>
              <a:t>的按鈕，希望可以顯示不同的書籍資料，因此必須加入處理的程式碼。</a:t>
            </a:r>
            <a:endParaRPr lang="zh-TW" altLang="en-US" b="0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600" y="1988840"/>
            <a:ext cx="4866109" cy="29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加入 </a:t>
            </a:r>
            <a:r>
              <a:rPr lang="en-US" altLang="zh-TW" dirty="0" smtClean="0"/>
              <a:t>JavaScript </a:t>
            </a:r>
            <a:r>
              <a:rPr lang="zh-TW" altLang="en-US" dirty="0" smtClean="0"/>
              <a:t>程式碼 </a:t>
            </a:r>
            <a:r>
              <a:rPr lang="en-US" altLang="zh-TW" dirty="0" smtClean="0"/>
              <a:t>(</a:t>
            </a:r>
            <a:r>
              <a:rPr lang="zh-TW" altLang="en-US" dirty="0" smtClean="0"/>
              <a:t>續</a:t>
            </a:r>
            <a:r>
              <a:rPr lang="en-US" altLang="zh-TW" dirty="0" smtClean="0"/>
              <a:t>)</a:t>
            </a:r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將</a:t>
            </a:r>
            <a:r>
              <a:rPr lang="en-US" altLang="zh-TW" b="0" dirty="0" smtClean="0">
                <a:solidFill>
                  <a:schemeClr val="tx1"/>
                </a:solidFill>
              </a:rPr>
              <a:t>JavaScript </a:t>
            </a:r>
            <a:r>
              <a:rPr lang="zh-TW" altLang="en-US" b="0" dirty="0" smtClean="0">
                <a:solidFill>
                  <a:schemeClr val="tx1"/>
                </a:solidFill>
              </a:rPr>
              <a:t>程式碼加入</a:t>
            </a:r>
            <a:r>
              <a:rPr lang="en-US" altLang="zh-TW" b="0" dirty="0" smtClean="0">
                <a:solidFill>
                  <a:schemeClr val="tx1"/>
                </a:solidFill>
              </a:rPr>
              <a:t>&lt;script language="</a:t>
            </a:r>
            <a:r>
              <a:rPr lang="en-US" altLang="zh-TW" b="0" dirty="0" err="1" smtClean="0">
                <a:solidFill>
                  <a:schemeClr val="tx1"/>
                </a:solidFill>
              </a:rPr>
              <a:t>Javascript</a:t>
            </a:r>
            <a:r>
              <a:rPr lang="en-US" altLang="zh-TW" b="0" dirty="0" smtClean="0">
                <a:solidFill>
                  <a:schemeClr val="tx1"/>
                </a:solidFill>
              </a:rPr>
              <a:t>"&gt; </a:t>
            </a:r>
            <a:r>
              <a:rPr lang="zh-TW" altLang="en-US" b="0" dirty="0" smtClean="0">
                <a:solidFill>
                  <a:schemeClr val="tx1"/>
                </a:solidFill>
              </a:rPr>
              <a:t>標籤中。</a:t>
            </a:r>
            <a:endParaRPr lang="zh-TW" altLang="en-US" b="0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600" y="1700808"/>
            <a:ext cx="5964907" cy="4645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加入 </a:t>
            </a:r>
            <a:r>
              <a:rPr lang="en-US" altLang="zh-TW" dirty="0" smtClean="0"/>
              <a:t>JavaScript </a:t>
            </a:r>
            <a:r>
              <a:rPr lang="zh-TW" altLang="en-US" dirty="0" smtClean="0"/>
              <a:t>程式碼 </a:t>
            </a:r>
            <a:r>
              <a:rPr lang="en-US" altLang="zh-TW" dirty="0" smtClean="0"/>
              <a:t>(</a:t>
            </a:r>
            <a:r>
              <a:rPr lang="zh-TW" altLang="en-US" dirty="0" smtClean="0"/>
              <a:t>續</a:t>
            </a:r>
            <a:r>
              <a:rPr lang="en-US" altLang="zh-TW" dirty="0" smtClean="0"/>
              <a:t>)</a:t>
            </a:r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將</a:t>
            </a:r>
            <a:r>
              <a:rPr lang="en-US" altLang="zh-TW" b="0" dirty="0" smtClean="0">
                <a:solidFill>
                  <a:schemeClr val="tx1"/>
                </a:solidFill>
              </a:rPr>
              <a:t>JavaScript </a:t>
            </a:r>
            <a:r>
              <a:rPr lang="zh-TW" altLang="en-US" b="0" dirty="0" smtClean="0">
                <a:solidFill>
                  <a:schemeClr val="tx1"/>
                </a:solidFill>
              </a:rPr>
              <a:t>程式碼加入</a:t>
            </a:r>
            <a:r>
              <a:rPr lang="en-US" altLang="zh-TW" b="0" dirty="0" smtClean="0">
                <a:solidFill>
                  <a:schemeClr val="tx1"/>
                </a:solidFill>
              </a:rPr>
              <a:t>&lt;script language=“</a:t>
            </a:r>
            <a:r>
              <a:rPr lang="en-US" altLang="zh-TW" b="0" dirty="0" err="1" smtClean="0">
                <a:solidFill>
                  <a:schemeClr val="tx1"/>
                </a:solidFill>
              </a:rPr>
              <a:t>Javascript</a:t>
            </a:r>
            <a:r>
              <a:rPr lang="en-US" altLang="zh-TW" b="0" dirty="0" smtClean="0">
                <a:solidFill>
                  <a:schemeClr val="tx1"/>
                </a:solidFill>
              </a:rPr>
              <a:t>”&gt; </a:t>
            </a:r>
            <a:r>
              <a:rPr lang="zh-TW" altLang="en-US" b="0" dirty="0" smtClean="0">
                <a:solidFill>
                  <a:schemeClr val="tx1"/>
                </a:solidFill>
              </a:rPr>
              <a:t>標籤中</a:t>
            </a:r>
            <a:r>
              <a:rPr lang="en-US" altLang="zh-TW" b="0" dirty="0" smtClean="0">
                <a:solidFill>
                  <a:schemeClr val="tx1"/>
                </a:solidFill>
              </a:rPr>
              <a:t>(</a:t>
            </a:r>
            <a:r>
              <a:rPr lang="zh-TW" altLang="en-US" b="0" dirty="0" smtClean="0">
                <a:solidFill>
                  <a:schemeClr val="tx1"/>
                </a:solidFill>
              </a:rPr>
              <a:t>續</a:t>
            </a:r>
            <a:r>
              <a:rPr lang="en-US" altLang="zh-TW" b="0" dirty="0" smtClean="0">
                <a:solidFill>
                  <a:schemeClr val="tx1"/>
                </a:solidFill>
              </a:rPr>
              <a:t>)</a:t>
            </a:r>
            <a:endParaRPr lang="zh-TW" altLang="en-US" b="0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1700808"/>
            <a:ext cx="7003504" cy="4330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4.2  Google Map  </a:t>
            </a:r>
            <a:r>
              <a:rPr lang="zh-TW" altLang="en-US" dirty="0" smtClean="0"/>
              <a:t>地圖應用程式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接下來的範例將會結合景點資料與 </a:t>
            </a:r>
            <a:r>
              <a:rPr lang="en-US" altLang="zh-TW" dirty="0" smtClean="0"/>
              <a:t>Google Map </a:t>
            </a:r>
            <a:r>
              <a:rPr lang="zh-TW" altLang="en-US" dirty="0" smtClean="0"/>
              <a:t>地圖，使用者只要在列表上按下景點名稱，畫面即會以</a:t>
            </a:r>
            <a:r>
              <a:rPr lang="en-US" altLang="zh-TW" dirty="0" smtClean="0"/>
              <a:t>Google Map </a:t>
            </a:r>
            <a:r>
              <a:rPr lang="zh-TW" altLang="en-US" dirty="0" smtClean="0"/>
              <a:t>顯示該景點的地圖。這個範例也是只有一個 </a:t>
            </a:r>
            <a:r>
              <a:rPr lang="en-US" altLang="zh-TW" dirty="0" smtClean="0"/>
              <a:t>&lt;index.html&gt; </a:t>
            </a:r>
            <a:r>
              <a:rPr lang="zh-TW" altLang="en-US" dirty="0" smtClean="0"/>
              <a:t>檔，其中包含兩個頁面。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先看看範例執行結果：</a:t>
            </a:r>
            <a:endParaRPr lang="en-US" altLang="zh-TW" dirty="0" smtClean="0"/>
          </a:p>
          <a:p>
            <a:pPr marL="927900" lvl="1" indent="-457200">
              <a:buSzPct val="100000"/>
              <a:buFont typeface="+mj-lt"/>
              <a:buAutoNum type="arabicPeriod"/>
            </a:pPr>
            <a:r>
              <a:rPr lang="zh-TW" altLang="en-US" b="1" dirty="0" smtClean="0"/>
              <a:t>首頁</a:t>
            </a:r>
            <a:r>
              <a:rPr lang="zh-TW" altLang="en-US" dirty="0" smtClean="0"/>
              <a:t>：首頁以</a:t>
            </a:r>
            <a:r>
              <a:rPr lang="en-US" altLang="zh-TW" dirty="0" err="1" smtClean="0"/>
              <a:t>ListView</a:t>
            </a:r>
            <a:r>
              <a:rPr lang="en-US" altLang="zh-TW" dirty="0" smtClean="0"/>
              <a:t> </a:t>
            </a:r>
            <a:r>
              <a:rPr lang="zh-TW" altLang="en-US" dirty="0" smtClean="0"/>
              <a:t>顯示各個景點，同時在頁尾列放置二個以巡覽列所製作的按鈕，按下 </a:t>
            </a:r>
            <a:r>
              <a:rPr lang="zh-TW" altLang="en-US" b="1" dirty="0" smtClean="0"/>
              <a:t>地圖</a:t>
            </a:r>
            <a:r>
              <a:rPr lang="zh-TW" altLang="en-US" dirty="0" smtClean="0"/>
              <a:t> 按鈕會以預設的「台北</a:t>
            </a:r>
            <a:r>
              <a:rPr lang="en-US" altLang="zh-TW" dirty="0" smtClean="0"/>
              <a:t>101 </a:t>
            </a:r>
            <a:r>
              <a:rPr lang="zh-TW" altLang="en-US" dirty="0" smtClean="0"/>
              <a:t>」為中心點顯示地圖。 </a:t>
            </a:r>
            <a:endParaRPr lang="en-US" altLang="zh-TW" dirty="0" smtClean="0"/>
          </a:p>
          <a:p>
            <a:pPr marL="927900" lvl="1" indent="-457200">
              <a:buSzPct val="100000"/>
              <a:buFont typeface="+mj-lt"/>
              <a:buAutoNum type="arabicPeriod"/>
            </a:pPr>
            <a:r>
              <a:rPr lang="zh-TW" altLang="en-US" b="1" dirty="0" smtClean="0"/>
              <a:t>顯示景點地圖</a:t>
            </a:r>
            <a:r>
              <a:rPr lang="zh-TW" altLang="en-US" dirty="0" smtClean="0"/>
              <a:t>：在</a:t>
            </a:r>
            <a:r>
              <a:rPr lang="en-US" altLang="zh-TW" dirty="0" err="1" smtClean="0"/>
              <a:t>ListView</a:t>
            </a:r>
            <a:r>
              <a:rPr lang="en-US" altLang="zh-TW" dirty="0" smtClean="0"/>
              <a:t> </a:t>
            </a:r>
            <a:r>
              <a:rPr lang="zh-TW" altLang="en-US" dirty="0" smtClean="0"/>
              <a:t>選擇景點後即會顯示該景點的 </a:t>
            </a:r>
            <a:r>
              <a:rPr lang="en-US" altLang="zh-TW" dirty="0" smtClean="0"/>
              <a:t>Google Map </a:t>
            </a:r>
            <a:r>
              <a:rPr lang="zh-TW" altLang="en-US" dirty="0" smtClean="0"/>
              <a:t>地圖。 </a:t>
            </a:r>
            <a:r>
              <a:rPr lang="en-US" altLang="zh-TW" dirty="0" smtClean="0"/>
              <a:t>	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altLang="zh-TW" dirty="0"/>
              <a:t>4.2.1  Google Map </a:t>
            </a:r>
            <a:r>
              <a:rPr lang="zh-TW" altLang="en-US" dirty="0"/>
              <a:t>景點地圖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552" y="908720"/>
            <a:ext cx="5678586" cy="3086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4.2.2  </a:t>
            </a:r>
            <a:r>
              <a:rPr lang="zh-TW" altLang="en-US" dirty="0" smtClean="0"/>
              <a:t>準備工作：載入 </a:t>
            </a:r>
            <a:r>
              <a:rPr lang="en-US" altLang="zh-TW" dirty="0" smtClean="0"/>
              <a:t>Google Map </a:t>
            </a:r>
            <a:r>
              <a:rPr lang="zh-TW" altLang="en-US" dirty="0" smtClean="0"/>
              <a:t>地圖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CC6600"/>
                </a:solidFill>
              </a:rPr>
              <a:t>載入 </a:t>
            </a:r>
            <a:r>
              <a:rPr lang="en-US" altLang="zh-TW" b="1" dirty="0" smtClean="0">
                <a:solidFill>
                  <a:srgbClr val="CC6600"/>
                </a:solidFill>
              </a:rPr>
              <a:t>Google Map </a:t>
            </a:r>
            <a:r>
              <a:rPr lang="zh-TW" altLang="en-US" b="1" dirty="0" smtClean="0">
                <a:solidFill>
                  <a:srgbClr val="CC6600"/>
                </a:solidFill>
              </a:rPr>
              <a:t>的步驟</a:t>
            </a:r>
            <a:endParaRPr lang="en-US" altLang="zh-TW" b="1" dirty="0" smtClean="0">
              <a:solidFill>
                <a:srgbClr val="CC6600"/>
              </a:solidFill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zh-TW" altLang="en-US" dirty="0" smtClean="0"/>
              <a:t>在網頁的原始檔在</a:t>
            </a:r>
            <a:r>
              <a:rPr lang="en-US" altLang="zh-TW" dirty="0" smtClean="0"/>
              <a:t>&lt;meta&gt; </a:t>
            </a:r>
            <a:r>
              <a:rPr lang="zh-TW" altLang="en-US" dirty="0" smtClean="0"/>
              <a:t>標籤中使用參數</a:t>
            </a:r>
            <a:r>
              <a:rPr lang="en-US" altLang="zh-TW" dirty="0" smtClean="0"/>
              <a:t>viewport </a:t>
            </a:r>
            <a:r>
              <a:rPr lang="zh-TW" altLang="en-US" dirty="0" smtClean="0"/>
              <a:t>來定義 </a:t>
            </a:r>
            <a:r>
              <a:rPr lang="en-US" altLang="zh-TW" dirty="0" err="1" smtClean="0"/>
              <a:t>GoogeMap</a:t>
            </a:r>
            <a:r>
              <a:rPr lang="en-US" altLang="zh-TW" dirty="0" smtClean="0"/>
              <a:t> </a:t>
            </a:r>
            <a:r>
              <a:rPr lang="zh-TW" altLang="en-US" dirty="0" smtClean="0"/>
              <a:t>的顯示方式。例如全螢幕、大小比例、可以調整地圖大小。</a:t>
            </a:r>
            <a:endParaRPr lang="en-US" altLang="zh-TW" dirty="0" smtClean="0"/>
          </a:p>
          <a:p>
            <a:pPr marL="457200" indent="-457200">
              <a:buSzPct val="100000"/>
              <a:buFont typeface="+mj-lt"/>
              <a:buAutoNum type="arabicPeriod"/>
            </a:pPr>
            <a:endParaRPr lang="en-US" altLang="zh-TW" dirty="0" smtClean="0"/>
          </a:p>
          <a:p>
            <a:pPr marL="457200" indent="-457200">
              <a:buSzPct val="100000"/>
              <a:buFont typeface="+mj-lt"/>
              <a:buAutoNum type="arabicPeriod"/>
            </a:pPr>
            <a:endParaRPr lang="en-US" altLang="zh-TW" dirty="0" smtClean="0"/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zh-TW" altLang="en-US" dirty="0" smtClean="0"/>
              <a:t>載入 </a:t>
            </a:r>
            <a:r>
              <a:rPr lang="en-US" altLang="zh-TW" dirty="0" err="1" smtClean="0"/>
              <a:t>GoogeMap</a:t>
            </a:r>
            <a:r>
              <a:rPr lang="en-US" altLang="zh-TW" dirty="0" smtClean="0"/>
              <a:t> </a:t>
            </a:r>
            <a:r>
              <a:rPr lang="zh-TW" altLang="en-US" dirty="0" smtClean="0"/>
              <a:t>的 </a:t>
            </a:r>
            <a:r>
              <a:rPr lang="en-US" altLang="zh-TW" dirty="0" smtClean="0"/>
              <a:t>API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457200" indent="-457200">
              <a:buSzPct val="100000"/>
              <a:buFont typeface="+mj-lt"/>
              <a:buAutoNum type="arabicPeriod"/>
            </a:pPr>
            <a:endParaRPr lang="en-US" altLang="zh-TW" dirty="0" smtClean="0"/>
          </a:p>
          <a:p>
            <a:pPr marL="457200" indent="-457200">
              <a:buSzPct val="100000"/>
              <a:buFont typeface="+mj-lt"/>
              <a:buAutoNum type="arabicPeriod"/>
            </a:pPr>
            <a:endParaRPr lang="en-US" altLang="zh-TW" sz="800" dirty="0" smtClean="0"/>
          </a:p>
          <a:p>
            <a:pPr marL="457200" indent="-457200">
              <a:buSzPct val="100000"/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「</a:t>
            </a:r>
            <a:r>
              <a:rPr lang="en-US" altLang="zh-TW" dirty="0" smtClean="0"/>
              <a:t>http://maps.google.com/maps/api/js</a:t>
            </a:r>
            <a:r>
              <a:rPr lang="zh-TW" altLang="en-US" dirty="0" smtClean="0"/>
              <a:t>」是</a:t>
            </a:r>
            <a:r>
              <a:rPr lang="en-US" altLang="zh-TW" dirty="0" smtClean="0"/>
              <a:t>Google</a:t>
            </a:r>
            <a:r>
              <a:rPr lang="zh-TW" altLang="en-US" dirty="0" smtClean="0"/>
              <a:t> </a:t>
            </a:r>
            <a:r>
              <a:rPr lang="en-US" altLang="zh-TW" dirty="0" smtClean="0"/>
              <a:t>API </a:t>
            </a:r>
            <a:r>
              <a:rPr lang="zh-TW" altLang="en-US" dirty="0" smtClean="0"/>
              <a:t>的 </a:t>
            </a:r>
            <a:r>
              <a:rPr lang="en-US" altLang="zh-TW" dirty="0" smtClean="0"/>
              <a:t>JavaScript </a:t>
            </a:r>
            <a:r>
              <a:rPr lang="zh-TW" altLang="en-US" dirty="0" smtClean="0"/>
              <a:t>檔，必須以</a:t>
            </a:r>
            <a:r>
              <a:rPr lang="en-US" altLang="zh-TW" dirty="0" smtClean="0"/>
              <a:t>&lt;script&gt; </a:t>
            </a:r>
            <a:r>
              <a:rPr lang="zh-TW" altLang="en-US" dirty="0" smtClean="0"/>
              <a:t>標籤來載入，參數</a:t>
            </a:r>
            <a:r>
              <a:rPr lang="en-US" altLang="zh-TW" dirty="0" smtClean="0"/>
              <a:t>sensor </a:t>
            </a:r>
            <a:r>
              <a:rPr lang="zh-TW" altLang="en-US" dirty="0" smtClean="0"/>
              <a:t>表示是否使用感測器來判斷目前的位置，</a:t>
            </a:r>
            <a:r>
              <a:rPr lang="en-US" altLang="zh-TW" dirty="0" err="1" smtClean="0"/>
              <a:t>ture</a:t>
            </a:r>
            <a:r>
              <a:rPr lang="en-US" altLang="zh-TW" dirty="0" smtClean="0"/>
              <a:t> </a:t>
            </a:r>
            <a:r>
              <a:rPr lang="zh-TW" altLang="en-US" dirty="0" smtClean="0"/>
              <a:t>表示使用感測器。</a:t>
            </a:r>
            <a:endParaRPr lang="zh-TW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600" y="3140968"/>
            <a:ext cx="7470601" cy="635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99592" y="4365104"/>
            <a:ext cx="7560840" cy="629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載入 </a:t>
            </a:r>
            <a:r>
              <a:rPr lang="en-US" altLang="zh-TW" dirty="0" smtClean="0"/>
              <a:t>Google Map </a:t>
            </a:r>
            <a:r>
              <a:rPr lang="zh-TW" altLang="en-US" dirty="0" smtClean="0"/>
              <a:t>的步驟</a:t>
            </a:r>
            <a:r>
              <a:rPr lang="en-US" altLang="zh-TW" dirty="0" smtClean="0"/>
              <a:t>(</a:t>
            </a:r>
            <a:r>
              <a:rPr lang="zh-TW" altLang="en-US" dirty="0" smtClean="0"/>
              <a:t>續</a:t>
            </a:r>
            <a:r>
              <a:rPr lang="en-US" altLang="zh-TW" dirty="0" smtClean="0"/>
              <a:t>)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zh-TW" altLang="en-US" b="0" dirty="0" smtClean="0">
                <a:solidFill>
                  <a:schemeClr val="tx1"/>
                </a:solidFill>
              </a:rPr>
              <a:t>定義地圖顯示區域的 </a:t>
            </a:r>
            <a:r>
              <a:rPr lang="en-US" altLang="zh-TW" b="0" dirty="0" smtClean="0">
                <a:solidFill>
                  <a:schemeClr val="tx1"/>
                </a:solidFill>
              </a:rPr>
              <a:t>CSS  </a:t>
            </a:r>
            <a:r>
              <a:rPr lang="zh-TW" altLang="en-US" b="0" dirty="0" smtClean="0">
                <a:solidFill>
                  <a:schemeClr val="tx1"/>
                </a:solidFill>
              </a:rPr>
              <a:t>樣式。例如：大小為</a:t>
            </a:r>
            <a:r>
              <a:rPr lang="en-US" altLang="zh-TW" b="0" dirty="0" smtClean="0">
                <a:solidFill>
                  <a:schemeClr val="tx1"/>
                </a:solidFill>
              </a:rPr>
              <a:t>280*386 pixels</a:t>
            </a:r>
            <a:r>
              <a:rPr lang="zh-TW" altLang="en-US" b="0" dirty="0" smtClean="0">
                <a:solidFill>
                  <a:schemeClr val="tx1"/>
                </a:solidFill>
              </a:rPr>
              <a:t>、上下邊界為 </a:t>
            </a:r>
            <a:r>
              <a:rPr lang="en-US" altLang="zh-TW" b="0" dirty="0" smtClean="0">
                <a:solidFill>
                  <a:schemeClr val="tx1"/>
                </a:solidFill>
              </a:rPr>
              <a:t>0</a:t>
            </a:r>
            <a:r>
              <a:rPr lang="zh-TW" altLang="en-US" b="0" dirty="0" smtClean="0">
                <a:solidFill>
                  <a:schemeClr val="tx1"/>
                </a:solidFill>
              </a:rPr>
              <a:t>、左右置中。</a:t>
            </a:r>
            <a:endParaRPr lang="en-US" altLang="zh-TW" b="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 startAt="3"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 startAt="3"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 startAt="3"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 startAt="3"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 startAt="3"/>
            </a:pPr>
            <a:r>
              <a:rPr lang="zh-TW" altLang="en-US" b="0" dirty="0" smtClean="0">
                <a:solidFill>
                  <a:schemeClr val="tx1"/>
                </a:solidFill>
              </a:rPr>
              <a:t>在網頁頁面中加入顯示地圖的</a:t>
            </a:r>
            <a:r>
              <a:rPr lang="en-US" altLang="zh-TW" b="0" dirty="0" smtClean="0">
                <a:solidFill>
                  <a:schemeClr val="tx1"/>
                </a:solidFill>
              </a:rPr>
              <a:t>&lt;div&gt; </a:t>
            </a:r>
            <a:r>
              <a:rPr lang="zh-TW" altLang="en-US" b="0" dirty="0" smtClean="0">
                <a:solidFill>
                  <a:schemeClr val="tx1"/>
                </a:solidFill>
              </a:rPr>
              <a:t>區塊。例如：建立 </a:t>
            </a:r>
            <a:r>
              <a:rPr lang="en-US" altLang="zh-TW" b="0" dirty="0" err="1" smtClean="0">
                <a:solidFill>
                  <a:schemeClr val="tx1"/>
                </a:solidFill>
              </a:rPr>
              <a:t>map_div</a:t>
            </a:r>
            <a:r>
              <a:rPr lang="en-US" altLang="zh-TW" b="0" dirty="0" smtClean="0">
                <a:solidFill>
                  <a:schemeClr val="tx1"/>
                </a:solidFill>
              </a:rPr>
              <a:t>  </a:t>
            </a:r>
            <a:r>
              <a:rPr lang="zh-TW" altLang="en-US" b="0" dirty="0" smtClean="0">
                <a:solidFill>
                  <a:schemeClr val="tx1"/>
                </a:solidFill>
              </a:rPr>
              <a:t>區塊。</a:t>
            </a:r>
            <a:endParaRPr lang="en-US" altLang="zh-TW" b="0" dirty="0" smtClean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15616" y="2060848"/>
            <a:ext cx="2258938" cy="1664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15616" y="4509120"/>
            <a:ext cx="3914775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載入 </a:t>
            </a:r>
            <a:r>
              <a:rPr lang="en-US" altLang="zh-TW" dirty="0" smtClean="0"/>
              <a:t>Google Map </a:t>
            </a:r>
            <a:r>
              <a:rPr lang="zh-TW" altLang="en-US" dirty="0" smtClean="0"/>
              <a:t>的步驟</a:t>
            </a:r>
            <a:r>
              <a:rPr lang="en-US" altLang="zh-TW" dirty="0" smtClean="0"/>
              <a:t>(</a:t>
            </a:r>
            <a:r>
              <a:rPr lang="zh-TW" altLang="en-US" dirty="0" smtClean="0"/>
              <a:t>續</a:t>
            </a:r>
            <a:r>
              <a:rPr lang="en-US" altLang="zh-TW" dirty="0" smtClean="0"/>
              <a:t>)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zh-TW" altLang="en-US" b="0" dirty="0" smtClean="0">
                <a:solidFill>
                  <a:schemeClr val="tx1"/>
                </a:solidFill>
              </a:rPr>
              <a:t> 以 </a:t>
            </a:r>
            <a:r>
              <a:rPr lang="en-US" altLang="zh-TW" b="0" dirty="0" err="1" smtClean="0">
                <a:solidFill>
                  <a:schemeClr val="tx1"/>
                </a:solidFill>
              </a:rPr>
              <a:t>document.getElementById</a:t>
            </a:r>
            <a:r>
              <a:rPr lang="en-US" altLang="zh-TW" b="0" dirty="0" smtClean="0">
                <a:solidFill>
                  <a:schemeClr val="tx1"/>
                </a:solidFill>
              </a:rPr>
              <a:t>() </a:t>
            </a:r>
            <a:r>
              <a:rPr lang="zh-TW" altLang="en-US" b="0" dirty="0" smtClean="0">
                <a:solidFill>
                  <a:schemeClr val="tx1"/>
                </a:solidFill>
              </a:rPr>
              <a:t>取得顯示地圖的 </a:t>
            </a:r>
            <a:r>
              <a:rPr lang="en-US" altLang="zh-TW" b="0" dirty="0" smtClean="0">
                <a:solidFill>
                  <a:schemeClr val="tx1"/>
                </a:solidFill>
              </a:rPr>
              <a:t>div</a:t>
            </a:r>
            <a:r>
              <a:rPr lang="zh-TW" altLang="en-US" b="0" dirty="0" smtClean="0">
                <a:solidFill>
                  <a:schemeClr val="tx1"/>
                </a:solidFill>
              </a:rPr>
              <a:t>。</a:t>
            </a:r>
            <a:endParaRPr lang="en-US" altLang="zh-TW" b="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 startAt="5"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 startAt="5"/>
            </a:pPr>
            <a:r>
              <a:rPr lang="zh-TW" altLang="en-US" b="0" dirty="0" smtClean="0">
                <a:solidFill>
                  <a:schemeClr val="tx1"/>
                </a:solidFill>
              </a:rPr>
              <a:t> 以 </a:t>
            </a:r>
            <a:r>
              <a:rPr lang="en-US" altLang="zh-TW" b="0" dirty="0" err="1" smtClean="0">
                <a:solidFill>
                  <a:schemeClr val="tx1"/>
                </a:solidFill>
              </a:rPr>
              <a:t>google.maps.LatLng</a:t>
            </a:r>
            <a:r>
              <a:rPr lang="en-US" altLang="zh-TW" b="0" dirty="0" smtClean="0">
                <a:solidFill>
                  <a:schemeClr val="tx1"/>
                </a:solidFill>
              </a:rPr>
              <a:t>() </a:t>
            </a:r>
            <a:r>
              <a:rPr lang="zh-TW" altLang="en-US" b="0" dirty="0" smtClean="0">
                <a:solidFill>
                  <a:schemeClr val="tx1"/>
                </a:solidFill>
              </a:rPr>
              <a:t>函式設定</a:t>
            </a:r>
            <a:r>
              <a:rPr lang="en-US" altLang="zh-TW" b="0" dirty="0" smtClean="0">
                <a:solidFill>
                  <a:schemeClr val="tx1"/>
                </a:solidFill>
              </a:rPr>
              <a:t>Google Map </a:t>
            </a:r>
            <a:r>
              <a:rPr lang="zh-TW" altLang="en-US" b="0" dirty="0" smtClean="0">
                <a:solidFill>
                  <a:schemeClr val="tx1"/>
                </a:solidFill>
              </a:rPr>
              <a:t>顯示的中心點。</a:t>
            </a:r>
            <a:endParaRPr lang="en-US" altLang="zh-TW" b="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 startAt="5"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 startAt="5"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 startAt="5"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 startAt="5"/>
            </a:pPr>
            <a:r>
              <a:rPr lang="zh-TW" altLang="en-US" b="0" dirty="0" smtClean="0">
                <a:solidFill>
                  <a:schemeClr val="tx1"/>
                </a:solidFill>
              </a:rPr>
              <a:t> 在顯示地圖的</a:t>
            </a:r>
            <a:r>
              <a:rPr lang="en-US" altLang="zh-TW" b="0" dirty="0" smtClean="0">
                <a:solidFill>
                  <a:schemeClr val="tx1"/>
                </a:solidFill>
              </a:rPr>
              <a:t>&lt;div&gt; </a:t>
            </a:r>
            <a:r>
              <a:rPr lang="zh-TW" altLang="en-US" b="0" dirty="0" smtClean="0">
                <a:solidFill>
                  <a:schemeClr val="tx1"/>
                </a:solidFill>
              </a:rPr>
              <a:t>上， 以 </a:t>
            </a:r>
            <a:r>
              <a:rPr lang="en-US" altLang="zh-TW" b="0" dirty="0" err="1" smtClean="0">
                <a:solidFill>
                  <a:schemeClr val="tx1"/>
                </a:solidFill>
              </a:rPr>
              <a:t>google.maps.Map</a:t>
            </a:r>
            <a:r>
              <a:rPr lang="en-US" altLang="zh-TW" b="0" dirty="0" smtClean="0">
                <a:solidFill>
                  <a:schemeClr val="tx1"/>
                </a:solidFill>
              </a:rPr>
              <a:t>() </a:t>
            </a:r>
            <a:r>
              <a:rPr lang="zh-TW" altLang="en-US" b="0" dirty="0" smtClean="0">
                <a:solidFill>
                  <a:schemeClr val="tx1"/>
                </a:solidFill>
              </a:rPr>
              <a:t>建立地圖。</a:t>
            </a:r>
            <a:endParaRPr lang="en-US" altLang="zh-TW" b="0" dirty="0" smtClean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15616" y="1700808"/>
            <a:ext cx="618172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15617" y="2636912"/>
            <a:ext cx="5616624" cy="124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43608" y="4293096"/>
            <a:ext cx="571500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引導範例</a:t>
            </a:r>
            <a:endParaRPr lang="en-US" altLang="zh-TW" dirty="0" smtClean="0"/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我們將以 「台北</a:t>
            </a:r>
            <a:r>
              <a:rPr lang="en-US" altLang="zh-TW" b="0" dirty="0" smtClean="0">
                <a:solidFill>
                  <a:schemeClr val="tx1"/>
                </a:solidFill>
              </a:rPr>
              <a:t>101 </a:t>
            </a:r>
            <a:r>
              <a:rPr lang="zh-TW" altLang="en-US" b="0" dirty="0" smtClean="0">
                <a:solidFill>
                  <a:schemeClr val="tx1"/>
                </a:solidFill>
              </a:rPr>
              <a:t>」 為中心點顯示 </a:t>
            </a:r>
            <a:r>
              <a:rPr lang="en-US" altLang="zh-TW" b="0" dirty="0" smtClean="0">
                <a:solidFill>
                  <a:schemeClr val="tx1"/>
                </a:solidFill>
              </a:rPr>
              <a:t>Google Map </a:t>
            </a:r>
            <a:r>
              <a:rPr lang="zh-TW" altLang="en-US" b="0" dirty="0" smtClean="0">
                <a:solidFill>
                  <a:schemeClr val="tx1"/>
                </a:solidFill>
              </a:rPr>
              <a:t>地圖，並可以放大和縮小。</a:t>
            </a:r>
            <a:endParaRPr lang="zh-TW" altLang="en-US" b="0" dirty="0">
              <a:solidFill>
                <a:schemeClr val="tx1"/>
              </a:solidFill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1988840"/>
            <a:ext cx="5040560" cy="4646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引導範例</a:t>
            </a:r>
            <a:r>
              <a:rPr lang="en-US" altLang="zh-TW" dirty="0" smtClean="0"/>
              <a:t>(</a:t>
            </a:r>
            <a:r>
              <a:rPr lang="zh-TW" altLang="en-US" dirty="0" smtClean="0"/>
              <a:t>續</a:t>
            </a:r>
            <a:r>
              <a:rPr lang="en-US" altLang="zh-TW" dirty="0" smtClean="0"/>
              <a:t>)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1340768"/>
            <a:ext cx="5544616" cy="5119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64088" y="3140968"/>
            <a:ext cx="3470405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04</a:t>
            </a:r>
            <a:br>
              <a:rPr lang="en-US" altLang="zh-TW" dirty="0" smtClean="0"/>
            </a:br>
            <a:r>
              <a:rPr lang="en-US" altLang="zh-TW" dirty="0" smtClean="0"/>
              <a:t> </a:t>
            </a:r>
            <a:r>
              <a:rPr lang="en-US" altLang="zh-TW" dirty="0" err="1" smtClean="0"/>
              <a:t>jQuery</a:t>
            </a:r>
            <a:r>
              <a:rPr lang="en-US" altLang="zh-TW" dirty="0" smtClean="0"/>
              <a:t> Mobile(</a:t>
            </a:r>
            <a:r>
              <a:rPr lang="zh-TW" altLang="en-US" dirty="0" smtClean="0"/>
              <a:t>二</a:t>
            </a:r>
            <a:r>
              <a:rPr lang="en-US" altLang="zh-TW" dirty="0" smtClean="0"/>
              <a:t>) </a:t>
            </a:r>
            <a:br>
              <a:rPr lang="en-US" altLang="zh-TW" dirty="0" smtClean="0"/>
            </a:br>
            <a:r>
              <a:rPr lang="zh-TW" altLang="en-US" dirty="0" smtClean="0"/>
              <a:t>人機互動控制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altLang="zh-TW" dirty="0" smtClean="0"/>
              <a:t>	</a:t>
            </a:r>
            <a:r>
              <a:rPr lang="zh-TW" altLang="en-US" dirty="0" smtClean="0"/>
              <a:t> </a:t>
            </a:r>
            <a:r>
              <a:rPr lang="en-US" altLang="zh-TW" dirty="0" err="1" smtClean="0"/>
              <a:t>jQuery</a:t>
            </a:r>
            <a:r>
              <a:rPr lang="en-US" altLang="zh-TW" dirty="0" smtClean="0"/>
              <a:t> Mobile </a:t>
            </a:r>
            <a:r>
              <a:rPr lang="zh-TW" altLang="en-US" dirty="0" smtClean="0"/>
              <a:t>能很快建置完善的行動裝置使用者介面，只要再加入</a:t>
            </a:r>
            <a:r>
              <a:rPr lang="en-US" altLang="zh-TW" dirty="0" smtClean="0"/>
              <a:t>JavaScript </a:t>
            </a:r>
            <a:r>
              <a:rPr lang="zh-TW" altLang="en-US" dirty="0" smtClean="0"/>
              <a:t>程式即可讓使用者與網頁進行互動。</a:t>
            </a:r>
            <a:endParaRPr lang="en-US" altLang="zh-TW" dirty="0" smtClean="0"/>
          </a:p>
          <a:p>
            <a:endParaRPr lang="zh-TW" altLang="en-US" sz="800" dirty="0" smtClean="0"/>
          </a:p>
          <a:p>
            <a:r>
              <a:rPr lang="en-US" altLang="zh-TW" dirty="0" smtClean="0"/>
              <a:t>	</a:t>
            </a:r>
            <a:r>
              <a:rPr lang="zh-TW" altLang="en-US" dirty="0" smtClean="0"/>
              <a:t>本章將進一步說明以靜態與動態的方式建立 </a:t>
            </a:r>
            <a:r>
              <a:rPr lang="en-US" altLang="zh-TW" dirty="0" err="1" smtClean="0"/>
              <a:t>ListView</a:t>
            </a:r>
            <a:r>
              <a:rPr lang="en-US" altLang="zh-TW" dirty="0" smtClean="0"/>
              <a:t> </a:t>
            </a:r>
            <a:r>
              <a:rPr lang="zh-TW" altLang="en-US" dirty="0" smtClean="0"/>
              <a:t>資料、</a:t>
            </a:r>
            <a:r>
              <a:rPr lang="en-US" altLang="zh-TW" dirty="0" smtClean="0"/>
              <a:t>Google Map </a:t>
            </a:r>
            <a:r>
              <a:rPr lang="zh-TW" altLang="en-US" dirty="0" smtClean="0"/>
              <a:t>地圖結合、</a:t>
            </a:r>
            <a:r>
              <a:rPr lang="en-US" altLang="zh-TW" dirty="0" err="1" smtClean="0"/>
              <a:t>localStorage</a:t>
            </a:r>
            <a:r>
              <a:rPr lang="en-US" altLang="zh-TW" dirty="0" smtClean="0"/>
              <a:t> </a:t>
            </a:r>
            <a:r>
              <a:rPr lang="zh-TW" altLang="en-US" dirty="0" smtClean="0"/>
              <a:t>的使用與利用 </a:t>
            </a:r>
            <a:r>
              <a:rPr lang="en-US" altLang="zh-TW" dirty="0" smtClean="0"/>
              <a:t>SQL </a:t>
            </a:r>
            <a:r>
              <a:rPr lang="zh-TW" altLang="en-US" dirty="0" smtClean="0"/>
              <a:t>語法存取儲存在本機 </a:t>
            </a:r>
            <a:r>
              <a:rPr lang="en-US" altLang="zh-TW" dirty="0" smtClean="0"/>
              <a:t>Web SQL Database</a:t>
            </a:r>
            <a:r>
              <a:rPr lang="zh-TW" altLang="en-US" dirty="0" smtClean="0"/>
              <a:t>的資料庫。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4.2.3  </a:t>
            </a:r>
            <a:r>
              <a:rPr lang="zh-TW" altLang="en-US" dirty="0" smtClean="0"/>
              <a:t>建立地標及地標事件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SzPct val="100000"/>
              <a:buFont typeface="+mj-lt"/>
              <a:buAutoNum type="arabicPeriod"/>
            </a:pPr>
            <a:r>
              <a:rPr lang="zh-TW" altLang="en-US" dirty="0" smtClean="0"/>
              <a:t>使用</a:t>
            </a:r>
            <a:r>
              <a:rPr lang="en-US" altLang="zh-TW" dirty="0" err="1" smtClean="0"/>
              <a:t>google.maps.Marker</a:t>
            </a:r>
            <a:r>
              <a:rPr lang="en-US" altLang="zh-TW" dirty="0" smtClean="0"/>
              <a:t> </a:t>
            </a:r>
            <a:r>
              <a:rPr lang="zh-TW" altLang="en-US" dirty="0" smtClean="0"/>
              <a:t>建立地標物件。</a:t>
            </a:r>
            <a:endParaRPr lang="zh-TW" alt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600" y="2132856"/>
            <a:ext cx="7231524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2"/>
            </a:pPr>
            <a:r>
              <a:rPr lang="zh-TW" altLang="en-US" b="0" dirty="0" smtClean="0">
                <a:solidFill>
                  <a:schemeClr val="tx1"/>
                </a:solidFill>
              </a:rPr>
              <a:t>以 </a:t>
            </a:r>
            <a:r>
              <a:rPr lang="en-US" altLang="zh-TW" b="0" dirty="0" err="1" smtClean="0">
                <a:solidFill>
                  <a:schemeClr val="tx1"/>
                </a:solidFill>
              </a:rPr>
              <a:t>google.maps.event.addListener</a:t>
            </a:r>
            <a:r>
              <a:rPr lang="en-US" altLang="zh-TW" b="0" dirty="0" smtClean="0">
                <a:solidFill>
                  <a:schemeClr val="tx1"/>
                </a:solidFill>
              </a:rPr>
              <a:t> </a:t>
            </a:r>
            <a:r>
              <a:rPr lang="zh-TW" altLang="en-US" b="0" dirty="0" smtClean="0">
                <a:solidFill>
                  <a:schemeClr val="tx1"/>
                </a:solidFill>
              </a:rPr>
              <a:t>建立觸碰地標的事件。</a:t>
            </a:r>
            <a:endParaRPr lang="zh-TW" altLang="en-US" b="0" dirty="0">
              <a:solidFill>
                <a:schemeClr val="tx1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600" y="1340768"/>
            <a:ext cx="7237238" cy="4347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引導範例</a:t>
            </a:r>
            <a:endParaRPr lang="en-US" altLang="zh-TW" dirty="0" smtClean="0"/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我們將以 「台北</a:t>
            </a:r>
            <a:r>
              <a:rPr lang="en-US" altLang="zh-TW" b="0" dirty="0" smtClean="0">
                <a:solidFill>
                  <a:schemeClr val="tx1"/>
                </a:solidFill>
              </a:rPr>
              <a:t>101 </a:t>
            </a:r>
            <a:r>
              <a:rPr lang="zh-TW" altLang="en-US" b="0" dirty="0" smtClean="0">
                <a:solidFill>
                  <a:schemeClr val="tx1"/>
                </a:solidFill>
              </a:rPr>
              <a:t>」 為中心點顯示</a:t>
            </a:r>
            <a:r>
              <a:rPr lang="en-US" altLang="zh-TW" b="0" dirty="0" smtClean="0">
                <a:solidFill>
                  <a:schemeClr val="tx1"/>
                </a:solidFill>
              </a:rPr>
              <a:t>Google Map </a:t>
            </a:r>
            <a:r>
              <a:rPr lang="zh-TW" altLang="en-US" b="0" dirty="0" smtClean="0">
                <a:solidFill>
                  <a:schemeClr val="tx1"/>
                </a:solidFill>
              </a:rPr>
              <a:t>並以自訂圖示建立地標，最後設定選按後的事件。在這個範例中載入 </a:t>
            </a:r>
            <a:r>
              <a:rPr lang="en-US" altLang="zh-TW" b="0" dirty="0" smtClean="0">
                <a:solidFill>
                  <a:schemeClr val="tx1"/>
                </a:solidFill>
              </a:rPr>
              <a:t>Google Map </a:t>
            </a:r>
            <a:r>
              <a:rPr lang="zh-TW" altLang="en-US" b="0" dirty="0" smtClean="0">
                <a:solidFill>
                  <a:schemeClr val="tx1"/>
                </a:solidFill>
              </a:rPr>
              <a:t>地圖的方式與前一個範例相同，以下的程式碼要加在網頁的 </a:t>
            </a:r>
            <a:r>
              <a:rPr lang="en-US" altLang="zh-TW" b="0" dirty="0" smtClean="0">
                <a:solidFill>
                  <a:schemeClr val="tx1"/>
                </a:solidFill>
              </a:rPr>
              <a:t>DOM </a:t>
            </a:r>
            <a:r>
              <a:rPr lang="zh-TW" altLang="en-US" b="0" dirty="0" smtClean="0">
                <a:solidFill>
                  <a:schemeClr val="tx1"/>
                </a:solidFill>
              </a:rPr>
              <a:t>結構載入完成後執行的 </a:t>
            </a:r>
            <a:r>
              <a:rPr lang="en-US" altLang="zh-TW" b="0" dirty="0" smtClean="0">
                <a:solidFill>
                  <a:schemeClr val="tx1"/>
                </a:solidFill>
              </a:rPr>
              <a:t>$(function(){ }) </a:t>
            </a:r>
            <a:r>
              <a:rPr lang="zh-TW" altLang="en-US" b="0" dirty="0" smtClean="0">
                <a:solidFill>
                  <a:schemeClr val="tx1"/>
                </a:solidFill>
              </a:rPr>
              <a:t>中。</a:t>
            </a:r>
            <a:endParaRPr lang="zh-TW" altLang="en-US" b="0" dirty="0">
              <a:solidFill>
                <a:schemeClr val="tx1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2632623"/>
            <a:ext cx="5415136" cy="403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868144" y="2636912"/>
            <a:ext cx="311579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600" y="2141216"/>
            <a:ext cx="6219770" cy="2943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4.2.4  Google Map </a:t>
            </a:r>
            <a:r>
              <a:rPr lang="zh-TW" altLang="en-US" dirty="0" smtClean="0"/>
              <a:t>景點地圖：網頁介面設計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rgbClr val="CC6600"/>
                </a:solidFill>
              </a:rPr>
              <a:t>home </a:t>
            </a:r>
            <a:r>
              <a:rPr lang="zh-TW" altLang="en-US" b="1" dirty="0" smtClean="0">
                <a:solidFill>
                  <a:srgbClr val="CC6600"/>
                </a:solidFill>
              </a:rPr>
              <a:t>頁面設計</a:t>
            </a:r>
            <a:endParaRPr lang="zh-TW" altLang="en-US" b="1" dirty="0">
              <a:solidFill>
                <a:srgbClr val="CC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home </a:t>
            </a:r>
            <a:r>
              <a:rPr lang="zh-TW" altLang="en-US" dirty="0" smtClean="0"/>
              <a:t>頁面設計</a:t>
            </a:r>
            <a:r>
              <a:rPr lang="en-US" altLang="zh-TW" dirty="0" smtClean="0"/>
              <a:t>(</a:t>
            </a:r>
            <a:r>
              <a:rPr lang="zh-TW" altLang="en-US" dirty="0" smtClean="0"/>
              <a:t>續</a:t>
            </a:r>
            <a:r>
              <a:rPr lang="en-US" altLang="zh-TW" dirty="0" smtClean="0"/>
              <a:t>)</a:t>
            </a:r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預設會顯示 </a:t>
            </a:r>
            <a:r>
              <a:rPr lang="en-US" altLang="zh-TW" b="0" dirty="0" smtClean="0">
                <a:solidFill>
                  <a:schemeClr val="tx1"/>
                </a:solidFill>
              </a:rPr>
              <a:t>home </a:t>
            </a:r>
            <a:r>
              <a:rPr lang="zh-TW" altLang="en-US" b="0" dirty="0" smtClean="0">
                <a:solidFill>
                  <a:schemeClr val="tx1"/>
                </a:solidFill>
              </a:rPr>
              <a:t>頁面，程式碼如下：</a:t>
            </a:r>
            <a:endParaRPr lang="zh-TW" altLang="en-US" b="0" dirty="0">
              <a:solidFill>
                <a:schemeClr val="tx1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3" y="1772816"/>
            <a:ext cx="4536504" cy="4834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 smtClean="0"/>
              <a:t>mappage</a:t>
            </a:r>
            <a:r>
              <a:rPr lang="en-US" altLang="zh-TW" dirty="0" smtClean="0"/>
              <a:t> </a:t>
            </a:r>
            <a:r>
              <a:rPr lang="zh-TW" altLang="en-US" dirty="0" smtClean="0"/>
              <a:t>頁面設計</a:t>
            </a:r>
            <a:endParaRPr lang="zh-TW" alt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1340768"/>
            <a:ext cx="732720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4.2.5  </a:t>
            </a:r>
            <a:r>
              <a:rPr lang="zh-TW" altLang="en-US" dirty="0" smtClean="0"/>
              <a:t>加入</a:t>
            </a:r>
            <a:r>
              <a:rPr lang="en-US" altLang="zh-TW" dirty="0" smtClean="0"/>
              <a:t>JavaScript </a:t>
            </a:r>
            <a:r>
              <a:rPr lang="zh-TW" altLang="en-US" dirty="0" smtClean="0"/>
              <a:t>程式碼和樣式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CC6600"/>
                </a:solidFill>
              </a:rPr>
              <a:t>定義</a:t>
            </a:r>
            <a:r>
              <a:rPr lang="en-US" altLang="zh-TW" b="1" dirty="0" smtClean="0">
                <a:solidFill>
                  <a:srgbClr val="CC6600"/>
                </a:solidFill>
              </a:rPr>
              <a:t>CSS </a:t>
            </a:r>
            <a:r>
              <a:rPr lang="zh-TW" altLang="en-US" b="1" dirty="0" smtClean="0">
                <a:solidFill>
                  <a:srgbClr val="CC6600"/>
                </a:solidFill>
              </a:rPr>
              <a:t>類別樣式</a:t>
            </a:r>
            <a:endParaRPr lang="en-US" altLang="zh-TW" b="1" dirty="0" smtClean="0">
              <a:solidFill>
                <a:srgbClr val="CC6600"/>
              </a:solidFill>
            </a:endParaRPr>
          </a:p>
          <a:p>
            <a:pPr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在 </a:t>
            </a:r>
            <a:r>
              <a:rPr lang="en-US" altLang="zh-TW" dirty="0" smtClean="0"/>
              <a:t>&lt;style&gt; </a:t>
            </a:r>
            <a:r>
              <a:rPr lang="zh-TW" altLang="en-US" dirty="0" smtClean="0"/>
              <a:t>中定義了兩個樣式，</a:t>
            </a:r>
            <a:r>
              <a:rPr lang="en-US" altLang="zh-TW" dirty="0" err="1" smtClean="0"/>
              <a:t>map_div</a:t>
            </a:r>
            <a:r>
              <a:rPr lang="en-US" altLang="zh-TW" dirty="0" smtClean="0"/>
              <a:t> </a:t>
            </a:r>
            <a:r>
              <a:rPr lang="zh-TW" altLang="en-US" dirty="0" smtClean="0"/>
              <a:t>是顯示</a:t>
            </a:r>
            <a:r>
              <a:rPr lang="en-US" altLang="zh-TW" dirty="0" smtClean="0"/>
              <a:t>Google Map </a:t>
            </a:r>
            <a:r>
              <a:rPr lang="zh-TW" altLang="en-US" dirty="0" smtClean="0"/>
              <a:t>地圖的區域，寬度</a:t>
            </a:r>
            <a:r>
              <a:rPr lang="en-US" altLang="zh-TW" dirty="0" smtClean="0"/>
              <a:t>280 pixels</a:t>
            </a:r>
            <a:r>
              <a:rPr lang="zh-TW" altLang="en-US" dirty="0" smtClean="0"/>
              <a:t>，高度為 </a:t>
            </a:r>
            <a:r>
              <a:rPr lang="en-US" altLang="zh-TW" dirty="0" smtClean="0"/>
              <a:t>386 pixels</a:t>
            </a:r>
            <a:r>
              <a:rPr lang="zh-TW" altLang="en-US" dirty="0" smtClean="0"/>
              <a:t>，上下邊界為 </a:t>
            </a:r>
            <a:r>
              <a:rPr lang="en-US" altLang="zh-TW" dirty="0" smtClean="0"/>
              <a:t>0</a:t>
            </a:r>
            <a:r>
              <a:rPr lang="zh-TW" altLang="en-US" dirty="0" smtClean="0"/>
              <a:t>，左右置中。而 </a:t>
            </a:r>
            <a:r>
              <a:rPr lang="en-US" altLang="zh-TW" dirty="0" smtClean="0"/>
              <a:t>.title </a:t>
            </a:r>
            <a:r>
              <a:rPr lang="zh-TW" altLang="en-US" dirty="0" smtClean="0"/>
              <a:t>則定義觸發地標時顯示文字的格式為棕色、文字大小為</a:t>
            </a:r>
            <a:r>
              <a:rPr lang="en-US" altLang="zh-TW" dirty="0" smtClean="0"/>
              <a:t>18 pixels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07703" y="3140968"/>
            <a:ext cx="4188001" cy="371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加入 </a:t>
            </a:r>
            <a:r>
              <a:rPr lang="en-US" altLang="zh-TW" dirty="0" smtClean="0"/>
              <a:t>JavaScript </a:t>
            </a:r>
            <a:r>
              <a:rPr lang="zh-TW" altLang="en-US" dirty="0" smtClean="0"/>
              <a:t>程式碼</a:t>
            </a:r>
            <a:endParaRPr lang="zh-TW" alt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1340768"/>
            <a:ext cx="5400600" cy="5351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加入 </a:t>
            </a:r>
            <a:r>
              <a:rPr lang="en-US" altLang="zh-TW" dirty="0" smtClean="0"/>
              <a:t>JavaScript </a:t>
            </a:r>
            <a:r>
              <a:rPr lang="zh-TW" altLang="en-US" dirty="0" smtClean="0"/>
              <a:t>程式碼</a:t>
            </a:r>
            <a:r>
              <a:rPr lang="en-US" altLang="zh-TW" dirty="0" smtClean="0"/>
              <a:t>(</a:t>
            </a:r>
            <a:r>
              <a:rPr lang="zh-TW" altLang="en-US" dirty="0" smtClean="0"/>
              <a:t>續</a:t>
            </a:r>
            <a:r>
              <a:rPr lang="en-US" altLang="zh-TW" dirty="0" smtClean="0"/>
              <a:t>)</a:t>
            </a:r>
            <a:endParaRPr lang="zh-TW" altLang="en-US" dirty="0" smtClean="0"/>
          </a:p>
          <a:p>
            <a:endParaRPr lang="zh-TW" alt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584" y="1292820"/>
            <a:ext cx="6912768" cy="4728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4.3  </a:t>
            </a:r>
            <a:r>
              <a:rPr lang="zh-TW" altLang="en-US" dirty="0" smtClean="0"/>
              <a:t>動態建立 </a:t>
            </a:r>
            <a:r>
              <a:rPr lang="en-US" altLang="zh-TW" dirty="0" err="1" smtClean="0"/>
              <a:t>ListView</a:t>
            </a:r>
            <a:r>
              <a:rPr lang="en-US" altLang="zh-TW" dirty="0" smtClean="0"/>
              <a:t> </a:t>
            </a:r>
            <a:r>
              <a:rPr lang="zh-TW" altLang="en-US" dirty="0" smtClean="0"/>
              <a:t>資料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dirty="0" smtClean="0"/>
              <a:t>	home </a:t>
            </a:r>
            <a:r>
              <a:rPr lang="zh-TW" altLang="en-US" dirty="0" smtClean="0"/>
              <a:t>頁面介面元件的架構程式如下，最主要的不同是</a:t>
            </a:r>
            <a:r>
              <a:rPr lang="en-US" altLang="zh-TW" dirty="0" err="1" smtClean="0"/>
              <a:t>ListView</a:t>
            </a:r>
            <a:r>
              <a:rPr lang="en-US" altLang="zh-TW" dirty="0" smtClean="0"/>
              <a:t> </a:t>
            </a:r>
            <a:r>
              <a:rPr lang="zh-TW" altLang="en-US" dirty="0" smtClean="0"/>
              <a:t>命名為</a:t>
            </a:r>
            <a:r>
              <a:rPr lang="en-US" altLang="zh-TW" dirty="0" smtClean="0"/>
              <a:t>output</a:t>
            </a:r>
            <a:r>
              <a:rPr lang="zh-TW" altLang="en-US" dirty="0" smtClean="0"/>
              <a:t>，其中並未加入任何的</a:t>
            </a:r>
            <a:r>
              <a:rPr lang="en-US" altLang="zh-TW" dirty="0" smtClean="0"/>
              <a:t>&lt;</a:t>
            </a:r>
            <a:r>
              <a:rPr lang="en-US" altLang="zh-TW" dirty="0" err="1" smtClean="0"/>
              <a:t>li</a:t>
            </a:r>
            <a:r>
              <a:rPr lang="en-US" altLang="zh-TW" dirty="0" smtClean="0"/>
              <a:t>&gt; </a:t>
            </a:r>
            <a:r>
              <a:rPr lang="zh-TW" altLang="en-US" dirty="0" smtClean="0"/>
              <a:t>項目。</a:t>
            </a:r>
            <a:endParaRPr lang="zh-TW" altLang="en-US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altLang="zh-TW" dirty="0"/>
              <a:t>4.3.1  </a:t>
            </a:r>
            <a:r>
              <a:rPr lang="zh-TW" altLang="en-US" dirty="0"/>
              <a:t>動態建立資料：網頁介面設計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583" y="2941342"/>
            <a:ext cx="6061825" cy="3916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4.1  </a:t>
            </a:r>
            <a:r>
              <a:rPr lang="zh-TW" altLang="en-US" dirty="0" smtClean="0"/>
              <a:t>行動裝置網頁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第一個行動裝置網頁的範例是「文淵閣工作室」網頁，整個介面只有一個 </a:t>
            </a:r>
            <a:r>
              <a:rPr lang="en-US" altLang="zh-TW" dirty="0" smtClean="0"/>
              <a:t>&lt;index.html&gt; </a:t>
            </a:r>
            <a:r>
              <a:rPr lang="zh-TW" altLang="en-US" dirty="0" smtClean="0"/>
              <a:t>檔，其中包含了三個頁面。</a:t>
            </a:r>
          </a:p>
          <a:p>
            <a:r>
              <a:rPr lang="zh-TW" altLang="en-US" b="1" dirty="0" smtClean="0">
                <a:solidFill>
                  <a:srgbClr val="CC6600"/>
                </a:solidFill>
              </a:rPr>
              <a:t>首先看看範例執行結</a:t>
            </a:r>
            <a:r>
              <a:rPr lang="zh-TW" altLang="en-US" b="1" dirty="0" smtClean="0">
                <a:solidFill>
                  <a:srgbClr val="CC6600"/>
                </a:solidFill>
              </a:rPr>
              <a:t>果：</a:t>
            </a:r>
            <a:endParaRPr lang="en-US" altLang="zh-TW" b="1" dirty="0" smtClean="0">
              <a:solidFill>
                <a:srgbClr val="CC6600"/>
              </a:solidFill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zh-TW" altLang="en-US" b="1" dirty="0" smtClean="0"/>
              <a:t>首頁</a:t>
            </a:r>
            <a:r>
              <a:rPr lang="zh-TW" altLang="en-US" dirty="0" smtClean="0"/>
              <a:t>：首頁呈現 「文淵閣工作室」的 </a:t>
            </a:r>
            <a:r>
              <a:rPr lang="en-US" altLang="zh-TW" dirty="0" smtClean="0"/>
              <a:t>Logo </a:t>
            </a:r>
            <a:r>
              <a:rPr lang="zh-TW" altLang="en-US" dirty="0" smtClean="0"/>
              <a:t>圖示，頁尾列放置三個以巡覽列製作的按鈕，按下 </a:t>
            </a:r>
            <a:r>
              <a:rPr lang="zh-TW" altLang="en-US" b="1" dirty="0" smtClean="0"/>
              <a:t>關於</a:t>
            </a:r>
            <a:r>
              <a:rPr lang="zh-TW" altLang="en-US" dirty="0" smtClean="0"/>
              <a:t> 鈕會以對話方塊視窗開啟 </a:t>
            </a:r>
            <a:r>
              <a:rPr lang="zh-TW" altLang="en-US" b="1" dirty="0" smtClean="0"/>
              <a:t>關於</a:t>
            </a:r>
            <a:r>
              <a:rPr lang="zh-TW" altLang="en-US" dirty="0" smtClean="0"/>
              <a:t> 的頁面。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zh-TW" altLang="en-US" b="1" dirty="0" smtClean="0"/>
              <a:t>站外超連結</a:t>
            </a:r>
            <a:r>
              <a:rPr lang="zh-TW" altLang="en-US" dirty="0" smtClean="0"/>
              <a:t>：按下 </a:t>
            </a:r>
            <a:r>
              <a:rPr lang="zh-TW" altLang="en-US" b="1" dirty="0" smtClean="0"/>
              <a:t>文淵閣、討論區 </a:t>
            </a:r>
            <a:r>
              <a:rPr lang="zh-TW" altLang="en-US" dirty="0" smtClean="0"/>
              <a:t>兩個按鈕分別超連結至對應的網頁。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altLang="zh-TW" dirty="0"/>
              <a:t>4.1.1  </a:t>
            </a:r>
            <a:r>
              <a:rPr lang="zh-TW" altLang="en-US" dirty="0"/>
              <a:t>打造第一個行動裝置網頁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4.3.2  </a:t>
            </a:r>
            <a:r>
              <a:rPr lang="zh-TW" altLang="en-US" dirty="0" smtClean="0"/>
              <a:t>加入</a:t>
            </a:r>
            <a:r>
              <a:rPr lang="en-US" altLang="zh-TW" dirty="0" smtClean="0"/>
              <a:t>JavaScript </a:t>
            </a:r>
            <a:r>
              <a:rPr lang="zh-TW" altLang="en-US" dirty="0" smtClean="0"/>
              <a:t>程式碼和樣式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552" y="1628800"/>
            <a:ext cx="7340872" cy="352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4" y="764704"/>
            <a:ext cx="6202287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76056" y="3933056"/>
            <a:ext cx="3911672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4.4  </a:t>
            </a:r>
            <a:r>
              <a:rPr lang="en-US" altLang="zh-TW" dirty="0" err="1" smtClean="0"/>
              <a:t>localStorage</a:t>
            </a:r>
            <a:r>
              <a:rPr lang="en-US" altLang="zh-TW" dirty="0" smtClean="0"/>
              <a:t> </a:t>
            </a:r>
            <a:r>
              <a:rPr lang="zh-TW" altLang="en-US" dirty="0" smtClean="0"/>
              <a:t>本機儲存區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dirty="0" smtClean="0"/>
              <a:t>	HTML5 </a:t>
            </a:r>
            <a:r>
              <a:rPr lang="zh-TW" altLang="en-US" dirty="0" smtClean="0"/>
              <a:t>允許在 </a:t>
            </a:r>
            <a:r>
              <a:rPr lang="en-US" altLang="zh-TW" dirty="0" smtClean="0"/>
              <a:t>Client </a:t>
            </a:r>
            <a:r>
              <a:rPr lang="zh-TW" altLang="en-US" dirty="0" smtClean="0"/>
              <a:t>端中儲存資料，其中一個解決方式叫 </a:t>
            </a:r>
            <a:r>
              <a:rPr lang="en-US" altLang="zh-TW" dirty="0" err="1" smtClean="0"/>
              <a:t>localStorage</a:t>
            </a:r>
            <a:r>
              <a:rPr lang="zh-TW" altLang="en-US" dirty="0" smtClean="0"/>
              <a:t>，比較過去的 </a:t>
            </a:r>
            <a:r>
              <a:rPr lang="en-US" altLang="zh-TW" dirty="0" smtClean="0"/>
              <a:t>Cookie </a:t>
            </a:r>
            <a:r>
              <a:rPr lang="zh-TW" altLang="en-US" dirty="0" smtClean="0"/>
              <a:t>來看，</a:t>
            </a:r>
            <a:r>
              <a:rPr lang="en-US" altLang="zh-TW" dirty="0" err="1" smtClean="0"/>
              <a:t>localStorage</a:t>
            </a:r>
            <a:r>
              <a:rPr lang="en-US" altLang="zh-TW" dirty="0" smtClean="0"/>
              <a:t> </a:t>
            </a:r>
            <a:r>
              <a:rPr lang="zh-TW" altLang="en-US" dirty="0" smtClean="0"/>
              <a:t>可以以更安全的方式儲存更多的容量 </a:t>
            </a:r>
            <a:r>
              <a:rPr lang="en-US" altLang="zh-TW" dirty="0" smtClean="0"/>
              <a:t>( </a:t>
            </a:r>
            <a:r>
              <a:rPr lang="zh-TW" altLang="en-US" dirty="0" smtClean="0"/>
              <a:t>最大 </a:t>
            </a:r>
            <a:r>
              <a:rPr lang="en-US" altLang="zh-TW" dirty="0" smtClean="0"/>
              <a:t>5MB)</a:t>
            </a:r>
            <a:r>
              <a:rPr lang="zh-TW" altLang="en-US" dirty="0" smtClean="0"/>
              <a:t>。要注意的是：</a:t>
            </a:r>
            <a:r>
              <a:rPr lang="en-US" altLang="zh-TW" dirty="0" err="1" smtClean="0"/>
              <a:t>localStorage</a:t>
            </a:r>
            <a:r>
              <a:rPr lang="en-US" altLang="zh-TW" dirty="0" smtClean="0"/>
              <a:t>  </a:t>
            </a:r>
            <a:r>
              <a:rPr lang="zh-TW" altLang="en-US" dirty="0" smtClean="0"/>
              <a:t>無法跨網域使用，但是它的資料不會隨著瀏覽器關閉而消失，除非執行程式的清空指令，否則資料會一直存在不會消失。</a:t>
            </a:r>
            <a:endParaRPr lang="en-US" altLang="zh-TW" dirty="0" smtClean="0"/>
          </a:p>
          <a:p>
            <a:r>
              <a:rPr lang="zh-TW" altLang="en-US" b="1" dirty="0" smtClean="0">
                <a:solidFill>
                  <a:srgbClr val="CC6600"/>
                </a:solidFill>
              </a:rPr>
              <a:t>認識 </a:t>
            </a:r>
            <a:r>
              <a:rPr lang="en-US" altLang="zh-TW" b="1" dirty="0" err="1" smtClean="0">
                <a:solidFill>
                  <a:srgbClr val="CC6600"/>
                </a:solidFill>
              </a:rPr>
              <a:t>localStorage</a:t>
            </a:r>
            <a:endParaRPr lang="en-US" altLang="zh-TW" b="1" dirty="0" smtClean="0">
              <a:solidFill>
                <a:srgbClr val="CC6600"/>
              </a:solidFill>
            </a:endParaRPr>
          </a:p>
          <a:p>
            <a:pPr>
              <a:buNone/>
            </a:pPr>
            <a:r>
              <a:rPr lang="en-US" altLang="zh-TW" dirty="0" smtClean="0"/>
              <a:t>	</a:t>
            </a:r>
            <a:r>
              <a:rPr lang="en-US" altLang="zh-TW" dirty="0" err="1" smtClean="0"/>
              <a:t>localStorage</a:t>
            </a:r>
            <a:r>
              <a:rPr lang="en-US" altLang="zh-TW" dirty="0" smtClean="0"/>
              <a:t>  </a:t>
            </a:r>
            <a:r>
              <a:rPr lang="zh-TW" altLang="en-US" dirty="0" smtClean="0"/>
              <a:t>是以 </a:t>
            </a:r>
            <a:r>
              <a:rPr lang="en-US" altLang="zh-TW" dirty="0" smtClean="0"/>
              <a:t>key, value  </a:t>
            </a:r>
            <a:r>
              <a:rPr lang="zh-TW" altLang="en-US" dirty="0" smtClean="0"/>
              <a:t>方式宣告資料的內容，其中 </a:t>
            </a:r>
            <a:r>
              <a:rPr lang="en-US" altLang="zh-TW" dirty="0" smtClean="0"/>
              <a:t>key  </a:t>
            </a:r>
            <a:r>
              <a:rPr lang="zh-TW" altLang="en-US" dirty="0" smtClean="0"/>
              <a:t>代表識別名稱， </a:t>
            </a:r>
            <a:r>
              <a:rPr lang="en-US" altLang="zh-TW" dirty="0" smtClean="0"/>
              <a:t>value </a:t>
            </a:r>
            <a:r>
              <a:rPr lang="zh-TW" altLang="en-US" dirty="0" smtClean="0"/>
              <a:t>為資料內容。在程式中可以使用 </a:t>
            </a:r>
            <a:r>
              <a:rPr lang="en-US" altLang="zh-TW" dirty="0" err="1" smtClean="0"/>
              <a:t>setitem</a:t>
            </a:r>
            <a:r>
              <a:rPr lang="en-US" altLang="zh-TW" dirty="0" smtClean="0"/>
              <a:t>() </a:t>
            </a:r>
            <a:r>
              <a:rPr lang="zh-TW" altLang="en-US" dirty="0" smtClean="0"/>
              <a:t>儲存資料，語法如下：</a:t>
            </a:r>
            <a:endParaRPr lang="zh-TW" altLang="en-US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600" y="4869160"/>
            <a:ext cx="43053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認識 </a:t>
            </a:r>
            <a:r>
              <a:rPr lang="en-US" altLang="zh-TW" dirty="0" err="1" smtClean="0"/>
              <a:t>localStorage</a:t>
            </a:r>
            <a:r>
              <a:rPr lang="zh-TW" altLang="en-US" dirty="0" smtClean="0"/>
              <a:t> </a:t>
            </a:r>
            <a:r>
              <a:rPr lang="en-US" altLang="zh-TW" dirty="0" smtClean="0"/>
              <a:t>(</a:t>
            </a:r>
            <a:r>
              <a:rPr lang="zh-TW" altLang="en-US" dirty="0" smtClean="0"/>
              <a:t>續</a:t>
            </a:r>
            <a:r>
              <a:rPr lang="en-US" altLang="zh-TW" dirty="0" smtClean="0"/>
              <a:t>)</a:t>
            </a:r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在程式中可以使用</a:t>
            </a:r>
            <a:r>
              <a:rPr lang="en-US" altLang="zh-TW" b="0" dirty="0" smtClean="0">
                <a:solidFill>
                  <a:schemeClr val="tx1"/>
                </a:solidFill>
              </a:rPr>
              <a:t>key </a:t>
            </a:r>
            <a:r>
              <a:rPr lang="zh-TW" altLang="en-US" b="0" dirty="0" smtClean="0">
                <a:solidFill>
                  <a:schemeClr val="tx1"/>
                </a:solidFill>
              </a:rPr>
              <a:t>來指定名稱並以</a:t>
            </a:r>
            <a:r>
              <a:rPr lang="en-US" altLang="zh-TW" b="0" dirty="0" err="1" smtClean="0">
                <a:solidFill>
                  <a:schemeClr val="tx1"/>
                </a:solidFill>
              </a:rPr>
              <a:t>getitem</a:t>
            </a:r>
            <a:r>
              <a:rPr lang="en-US" altLang="zh-TW" b="0" dirty="0" smtClean="0">
                <a:solidFill>
                  <a:schemeClr val="tx1"/>
                </a:solidFill>
              </a:rPr>
              <a:t>() </a:t>
            </a:r>
            <a:r>
              <a:rPr lang="zh-TW" altLang="en-US" b="0" dirty="0" smtClean="0">
                <a:solidFill>
                  <a:schemeClr val="tx1"/>
                </a:solidFill>
              </a:rPr>
              <a:t>取得資料，語法如下</a:t>
            </a: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例如：以</a:t>
            </a:r>
            <a:r>
              <a:rPr lang="en-US" altLang="zh-TW" b="0" dirty="0" err="1" smtClean="0">
                <a:solidFill>
                  <a:schemeClr val="tx1"/>
                </a:solidFill>
              </a:rPr>
              <a:t>setitem</a:t>
            </a:r>
            <a:r>
              <a:rPr lang="en-US" altLang="zh-TW" b="0" dirty="0" smtClean="0">
                <a:solidFill>
                  <a:schemeClr val="tx1"/>
                </a:solidFill>
              </a:rPr>
              <a:t>() </a:t>
            </a:r>
            <a:r>
              <a:rPr lang="zh-TW" altLang="en-US" b="0" dirty="0" smtClean="0">
                <a:solidFill>
                  <a:schemeClr val="tx1"/>
                </a:solidFill>
              </a:rPr>
              <a:t>儲存 </a:t>
            </a:r>
            <a:r>
              <a:rPr lang="en-US" altLang="zh-TW" b="0" dirty="0" smtClean="0">
                <a:solidFill>
                  <a:schemeClr val="tx1"/>
                </a:solidFill>
              </a:rPr>
              <a:t>one</a:t>
            </a:r>
            <a:r>
              <a:rPr lang="zh-TW" altLang="en-US" b="0" dirty="0" smtClean="0">
                <a:solidFill>
                  <a:schemeClr val="tx1"/>
                </a:solidFill>
              </a:rPr>
              <a:t>，內容為</a:t>
            </a:r>
            <a:r>
              <a:rPr lang="en-US" altLang="zh-TW" b="0" dirty="0" smtClean="0">
                <a:solidFill>
                  <a:schemeClr val="tx1"/>
                </a:solidFill>
              </a:rPr>
              <a:t>First</a:t>
            </a:r>
            <a:r>
              <a:rPr lang="zh-TW" altLang="en-US" b="0" dirty="0" smtClean="0">
                <a:solidFill>
                  <a:schemeClr val="tx1"/>
                </a:solidFill>
              </a:rPr>
              <a:t>，並以</a:t>
            </a:r>
            <a:r>
              <a:rPr lang="en-US" altLang="zh-TW" b="0" dirty="0" err="1" smtClean="0">
                <a:solidFill>
                  <a:schemeClr val="tx1"/>
                </a:solidFill>
              </a:rPr>
              <a:t>getitem</a:t>
            </a:r>
            <a:r>
              <a:rPr lang="en-US" altLang="zh-TW" b="0" dirty="0" smtClean="0">
                <a:solidFill>
                  <a:schemeClr val="tx1"/>
                </a:solidFill>
              </a:rPr>
              <a:t>() </a:t>
            </a:r>
            <a:r>
              <a:rPr lang="zh-TW" altLang="en-US" b="0" dirty="0" smtClean="0">
                <a:solidFill>
                  <a:schemeClr val="tx1"/>
                </a:solidFill>
              </a:rPr>
              <a:t>取得其內容 </a:t>
            </a: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en-US" altLang="zh-TW" b="0" dirty="0" err="1" smtClean="0">
                <a:solidFill>
                  <a:schemeClr val="tx1"/>
                </a:solidFill>
              </a:rPr>
              <a:t>localStorage</a:t>
            </a:r>
            <a:r>
              <a:rPr lang="en-US" altLang="zh-TW" b="0" dirty="0" smtClean="0">
                <a:solidFill>
                  <a:schemeClr val="tx1"/>
                </a:solidFill>
              </a:rPr>
              <a:t> </a:t>
            </a:r>
            <a:r>
              <a:rPr lang="zh-TW" altLang="en-US" b="0" dirty="0" smtClean="0">
                <a:solidFill>
                  <a:schemeClr val="tx1"/>
                </a:solidFill>
              </a:rPr>
              <a:t>提供下列幾種方法：</a:t>
            </a:r>
            <a:endParaRPr lang="zh-TW" altLang="en-US" b="0" dirty="0">
              <a:solidFill>
                <a:schemeClr val="tx1"/>
              </a:solidFill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600" y="1772816"/>
            <a:ext cx="40862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71600" y="2636912"/>
            <a:ext cx="677227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99592" y="3861048"/>
            <a:ext cx="5328592" cy="2366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引導範例</a:t>
            </a:r>
            <a:endParaRPr lang="en-US" altLang="zh-TW" dirty="0" smtClean="0"/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我們將以</a:t>
            </a:r>
            <a:r>
              <a:rPr lang="en-US" altLang="zh-TW" b="0" dirty="0" err="1" smtClean="0">
                <a:solidFill>
                  <a:schemeClr val="tx1"/>
                </a:solidFill>
              </a:rPr>
              <a:t>localStorage</a:t>
            </a:r>
            <a:r>
              <a:rPr lang="en-US" altLang="zh-TW" b="0" dirty="0" smtClean="0">
                <a:solidFill>
                  <a:schemeClr val="tx1"/>
                </a:solidFill>
              </a:rPr>
              <a:t>  </a:t>
            </a:r>
            <a:r>
              <a:rPr lang="zh-TW" altLang="en-US" b="0" dirty="0" smtClean="0">
                <a:solidFill>
                  <a:schemeClr val="tx1"/>
                </a:solidFill>
              </a:rPr>
              <a:t>建立</a:t>
            </a:r>
            <a:r>
              <a:rPr lang="en-US" altLang="zh-TW" b="0" dirty="0" smtClean="0">
                <a:solidFill>
                  <a:schemeClr val="tx1"/>
                </a:solidFill>
              </a:rPr>
              <a:t>one</a:t>
            </a:r>
            <a:r>
              <a:rPr lang="zh-TW" altLang="en-US" b="0" dirty="0" smtClean="0">
                <a:solidFill>
                  <a:schemeClr val="tx1"/>
                </a:solidFill>
              </a:rPr>
              <a:t>、</a:t>
            </a:r>
            <a:r>
              <a:rPr lang="en-US" altLang="zh-TW" b="0" dirty="0" smtClean="0">
                <a:solidFill>
                  <a:schemeClr val="tx1"/>
                </a:solidFill>
              </a:rPr>
              <a:t>two </a:t>
            </a:r>
            <a:r>
              <a:rPr lang="zh-TW" altLang="en-US" b="0" dirty="0" smtClean="0">
                <a:solidFill>
                  <a:schemeClr val="tx1"/>
                </a:solidFill>
              </a:rPr>
              <a:t>和</a:t>
            </a:r>
            <a:r>
              <a:rPr lang="en-US" altLang="zh-TW" b="0" dirty="0" smtClean="0">
                <a:solidFill>
                  <a:schemeClr val="tx1"/>
                </a:solidFill>
              </a:rPr>
              <a:t>today  </a:t>
            </a:r>
            <a:r>
              <a:rPr lang="zh-TW" altLang="en-US" b="0" dirty="0" smtClean="0">
                <a:solidFill>
                  <a:schemeClr val="tx1"/>
                </a:solidFill>
              </a:rPr>
              <a:t>三筆資料後，再將第一筆資料 </a:t>
            </a:r>
            <a:r>
              <a:rPr lang="en-US" altLang="zh-TW" b="0" dirty="0" smtClean="0">
                <a:solidFill>
                  <a:schemeClr val="tx1"/>
                </a:solidFill>
              </a:rPr>
              <a:t>one </a:t>
            </a:r>
            <a:r>
              <a:rPr lang="zh-TW" altLang="en-US" b="0" dirty="0" smtClean="0">
                <a:solidFill>
                  <a:schemeClr val="tx1"/>
                </a:solidFill>
              </a:rPr>
              <a:t>移除，然後以 </a:t>
            </a:r>
            <a:r>
              <a:rPr lang="en-US" altLang="zh-TW" b="0" dirty="0" smtClean="0">
                <a:solidFill>
                  <a:schemeClr val="tx1"/>
                </a:solidFill>
              </a:rPr>
              <a:t>Console </a:t>
            </a:r>
            <a:r>
              <a:rPr lang="zh-TW" altLang="en-US" b="0" dirty="0" smtClean="0">
                <a:solidFill>
                  <a:schemeClr val="tx1"/>
                </a:solidFill>
              </a:rPr>
              <a:t>指令和 </a:t>
            </a:r>
            <a:r>
              <a:rPr lang="en-US" altLang="zh-TW" b="0" dirty="0" smtClean="0">
                <a:solidFill>
                  <a:schemeClr val="tx1"/>
                </a:solidFill>
              </a:rPr>
              <a:t>&lt;div&gt; </a:t>
            </a:r>
            <a:r>
              <a:rPr lang="zh-TW" altLang="en-US" b="0" dirty="0" smtClean="0">
                <a:solidFill>
                  <a:schemeClr val="tx1"/>
                </a:solidFill>
              </a:rPr>
              <a:t>區塊觀察執行結果。</a:t>
            </a:r>
            <a:endParaRPr lang="en-US" altLang="zh-TW" b="0" dirty="0" smtClean="0">
              <a:solidFill>
                <a:schemeClr val="tx1"/>
              </a:solidFill>
            </a:endParaRPr>
          </a:p>
          <a:p>
            <a:endParaRPr lang="zh-TW" altLang="en-US" b="0" dirty="0">
              <a:solidFill>
                <a:schemeClr val="tx1"/>
              </a:solidFill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34591" y="2271612"/>
            <a:ext cx="5077569" cy="45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引導範例 </a:t>
            </a:r>
            <a:r>
              <a:rPr lang="en-US" altLang="zh-TW" dirty="0" smtClean="0"/>
              <a:t>(</a:t>
            </a:r>
            <a:r>
              <a:rPr lang="zh-TW" altLang="en-US" dirty="0" smtClean="0"/>
              <a:t>續</a:t>
            </a:r>
            <a:r>
              <a:rPr lang="en-US" altLang="zh-TW" dirty="0" smtClean="0"/>
              <a:t>)</a:t>
            </a:r>
          </a:p>
          <a:p>
            <a:endParaRPr lang="zh-TW" altLang="en-US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1268760"/>
            <a:ext cx="5616624" cy="5423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84168" y="1268760"/>
            <a:ext cx="2772816" cy="105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使用 </a:t>
            </a:r>
            <a:r>
              <a:rPr lang="en-US" altLang="zh-TW" dirty="0" smtClean="0"/>
              <a:t>Google Chrome Developer Tools</a:t>
            </a:r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Google Chrome </a:t>
            </a:r>
            <a:r>
              <a:rPr lang="zh-TW" altLang="en-US" b="0" dirty="0" smtClean="0">
                <a:solidFill>
                  <a:schemeClr val="tx1"/>
                </a:solidFill>
              </a:rPr>
              <a:t>瀏覽器提供完善的工具視窗 </a:t>
            </a:r>
            <a:r>
              <a:rPr lang="en-US" altLang="zh-TW" b="0" dirty="0" smtClean="0">
                <a:solidFill>
                  <a:schemeClr val="tx1"/>
                </a:solidFill>
              </a:rPr>
              <a:t>Developer Tools</a:t>
            </a:r>
            <a:r>
              <a:rPr lang="zh-TW" altLang="en-US" b="0" dirty="0" smtClean="0">
                <a:solidFill>
                  <a:schemeClr val="tx1"/>
                </a:solidFill>
              </a:rPr>
              <a:t>， 我們以這個範例來示範如何觀察 </a:t>
            </a:r>
            <a:r>
              <a:rPr lang="en-US" altLang="zh-TW" b="0" dirty="0" smtClean="0">
                <a:solidFill>
                  <a:schemeClr val="tx1"/>
                </a:solidFill>
              </a:rPr>
              <a:t>console.log </a:t>
            </a:r>
            <a:r>
              <a:rPr lang="zh-TW" altLang="en-US" b="0" dirty="0" smtClean="0">
                <a:solidFill>
                  <a:schemeClr val="tx1"/>
                </a:solidFill>
              </a:rPr>
              <a:t>指令輸出的結果。請在執行的網頁中按滑鼠右鍵，選擇 </a:t>
            </a:r>
            <a:r>
              <a:rPr lang="zh-TW" altLang="en-US" dirty="0" smtClean="0">
                <a:solidFill>
                  <a:schemeClr val="tx1"/>
                </a:solidFill>
              </a:rPr>
              <a:t>檢查元素</a:t>
            </a:r>
            <a:r>
              <a:rPr lang="en-US" altLang="zh-TW" dirty="0" smtClean="0">
                <a:solidFill>
                  <a:schemeClr val="tx1"/>
                </a:solidFill>
              </a:rPr>
              <a:t>(N) </a:t>
            </a:r>
            <a:r>
              <a:rPr lang="zh-TW" altLang="en-US" b="0" dirty="0" smtClean="0">
                <a:solidFill>
                  <a:schemeClr val="tx1"/>
                </a:solidFill>
              </a:rPr>
              <a:t>開啟 </a:t>
            </a:r>
            <a:r>
              <a:rPr lang="en-US" altLang="zh-TW" b="0" dirty="0" smtClean="0">
                <a:solidFill>
                  <a:schemeClr val="tx1"/>
                </a:solidFill>
              </a:rPr>
              <a:t>Developer Tools </a:t>
            </a:r>
            <a:r>
              <a:rPr lang="zh-TW" altLang="en-US" b="0" dirty="0" smtClean="0">
                <a:solidFill>
                  <a:schemeClr val="tx1"/>
                </a:solidFill>
              </a:rPr>
              <a:t>視窗</a:t>
            </a:r>
            <a:endParaRPr lang="en-US" altLang="zh-TW" b="0" dirty="0" smtClean="0">
              <a:solidFill>
                <a:schemeClr val="tx1"/>
              </a:solidFill>
            </a:endParaRPr>
          </a:p>
          <a:p>
            <a:endParaRPr lang="en-US" altLang="zh-TW" b="0" dirty="0" smtClean="0">
              <a:solidFill>
                <a:schemeClr val="tx1"/>
              </a:solidFill>
            </a:endParaRPr>
          </a:p>
          <a:p>
            <a:endParaRPr lang="en-US" altLang="zh-TW" b="0" dirty="0" smtClean="0">
              <a:solidFill>
                <a:schemeClr val="tx1"/>
              </a:solidFill>
            </a:endParaRPr>
          </a:p>
          <a:p>
            <a:endParaRPr lang="en-US" altLang="zh-TW" b="0" dirty="0" smtClean="0">
              <a:solidFill>
                <a:schemeClr val="tx1"/>
              </a:solidFill>
            </a:endParaRPr>
          </a:p>
          <a:p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在 </a:t>
            </a:r>
            <a:r>
              <a:rPr lang="en-US" altLang="zh-TW" b="0" dirty="0" smtClean="0">
                <a:solidFill>
                  <a:schemeClr val="tx1"/>
                </a:solidFill>
              </a:rPr>
              <a:t>Developer Tools </a:t>
            </a:r>
            <a:r>
              <a:rPr lang="zh-TW" altLang="en-US" b="0" dirty="0" smtClean="0">
                <a:solidFill>
                  <a:schemeClr val="tx1"/>
                </a:solidFill>
              </a:rPr>
              <a:t>視窗，按 </a:t>
            </a:r>
            <a:r>
              <a:rPr lang="en-US" altLang="zh-TW" b="0" dirty="0" smtClean="0">
                <a:solidFill>
                  <a:schemeClr val="tx1"/>
                </a:solidFill>
              </a:rPr>
              <a:t>Console </a:t>
            </a:r>
            <a:r>
              <a:rPr lang="zh-TW" altLang="en-US" b="0" dirty="0" smtClean="0">
                <a:solidFill>
                  <a:schemeClr val="tx1"/>
                </a:solidFill>
              </a:rPr>
              <a:t>可以觀察</a:t>
            </a:r>
            <a:r>
              <a:rPr lang="en-US" altLang="zh-TW" dirty="0" smtClean="0">
                <a:solidFill>
                  <a:schemeClr val="tx1"/>
                </a:solidFill>
              </a:rPr>
              <a:t>Console</a:t>
            </a:r>
            <a:r>
              <a:rPr lang="en-US" altLang="zh-TW" b="0" dirty="0" smtClean="0">
                <a:solidFill>
                  <a:schemeClr val="tx1"/>
                </a:solidFill>
              </a:rPr>
              <a:t> </a:t>
            </a:r>
            <a:r>
              <a:rPr lang="zh-TW" altLang="en-US" b="0" dirty="0" smtClean="0">
                <a:solidFill>
                  <a:schemeClr val="tx1"/>
                </a:solidFill>
              </a:rPr>
              <a:t>指令的輸出結果。 </a:t>
            </a:r>
            <a:endParaRPr lang="zh-TW" altLang="en-US" b="0" dirty="0">
              <a:solidFill>
                <a:schemeClr val="tx1"/>
              </a:solidFill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601" y="2348880"/>
            <a:ext cx="5184576" cy="1565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43608" y="4725144"/>
            <a:ext cx="5766593" cy="1784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使用 </a:t>
            </a:r>
            <a:r>
              <a:rPr lang="en-US" altLang="zh-TW" dirty="0" smtClean="0"/>
              <a:t>Google Chrome Developer Tools</a:t>
            </a:r>
            <a:r>
              <a:rPr lang="zh-TW" altLang="en-US" dirty="0" smtClean="0"/>
              <a:t> </a:t>
            </a:r>
            <a:r>
              <a:rPr lang="en-US" altLang="zh-TW" dirty="0" smtClean="0"/>
              <a:t>(</a:t>
            </a:r>
            <a:r>
              <a:rPr lang="zh-TW" altLang="en-US" dirty="0" smtClean="0"/>
              <a:t>續</a:t>
            </a:r>
            <a:r>
              <a:rPr lang="en-US" altLang="zh-TW" dirty="0" smtClean="0"/>
              <a:t>)</a:t>
            </a:r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按 </a:t>
            </a:r>
            <a:r>
              <a:rPr lang="en-US" altLang="zh-TW" dirty="0" smtClean="0">
                <a:solidFill>
                  <a:schemeClr val="tx1"/>
                </a:solidFill>
              </a:rPr>
              <a:t>Resource \ Local Storage \ Local Files </a:t>
            </a:r>
            <a:r>
              <a:rPr lang="zh-TW" altLang="en-US" b="0" dirty="0" smtClean="0">
                <a:solidFill>
                  <a:schemeClr val="tx1"/>
                </a:solidFill>
              </a:rPr>
              <a:t>可以觀察</a:t>
            </a:r>
            <a:r>
              <a:rPr lang="en-US" altLang="zh-TW" b="0" dirty="0" err="1" smtClean="0">
                <a:solidFill>
                  <a:schemeClr val="tx1"/>
                </a:solidFill>
              </a:rPr>
              <a:t>localStorage</a:t>
            </a:r>
            <a:r>
              <a:rPr lang="en-US" altLang="zh-TW" b="0" dirty="0" smtClean="0">
                <a:solidFill>
                  <a:schemeClr val="tx1"/>
                </a:solidFill>
              </a:rPr>
              <a:t> </a:t>
            </a:r>
            <a:r>
              <a:rPr lang="zh-TW" altLang="en-US" b="0" dirty="0" smtClean="0">
                <a:solidFill>
                  <a:schemeClr val="tx1"/>
                </a:solidFill>
              </a:rPr>
              <a:t>建立的清單。</a:t>
            </a:r>
            <a:endParaRPr lang="zh-TW" altLang="en-US" b="0" dirty="0">
              <a:solidFill>
                <a:schemeClr val="tx1"/>
              </a:solidFill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2060848"/>
            <a:ext cx="5680298" cy="2290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4.5  Web SQL Database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55381"/>
          </a:xfrm>
        </p:spPr>
        <p:txBody>
          <a:bodyPr/>
          <a:lstStyle/>
          <a:p>
            <a:pPr>
              <a:buNone/>
            </a:pPr>
            <a:r>
              <a:rPr lang="en-US" altLang="zh-TW" dirty="0" smtClean="0"/>
              <a:t>	</a:t>
            </a:r>
            <a:r>
              <a:rPr lang="en-US" altLang="zh-TW" dirty="0" err="1" smtClean="0"/>
              <a:t>localStorage</a:t>
            </a:r>
            <a:r>
              <a:rPr lang="en-US" altLang="zh-TW" dirty="0" smtClean="0"/>
              <a:t> </a:t>
            </a:r>
            <a:r>
              <a:rPr lang="zh-TW" altLang="en-US" dirty="0" smtClean="0"/>
              <a:t>對於簡單的資料儲存還能勝任，但是對大量的結構化數據進行處理時，它就力有不及了，而這正是 </a:t>
            </a:r>
            <a:r>
              <a:rPr lang="en-US" altLang="zh-TW" dirty="0" smtClean="0"/>
              <a:t>HTML5 </a:t>
            </a:r>
            <a:r>
              <a:rPr lang="zh-TW" altLang="en-US" dirty="0" smtClean="0"/>
              <a:t>的 </a:t>
            </a:r>
            <a:r>
              <a:rPr lang="en-US" altLang="zh-TW" dirty="0" smtClean="0"/>
              <a:t>Web SQL Database </a:t>
            </a:r>
            <a:r>
              <a:rPr lang="zh-TW" altLang="en-US" dirty="0" smtClean="0"/>
              <a:t>的應用所在。</a:t>
            </a:r>
            <a:endParaRPr lang="en-US" altLang="zh-TW" dirty="0" smtClean="0"/>
          </a:p>
          <a:p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要以 </a:t>
            </a:r>
            <a:r>
              <a:rPr lang="en-US" altLang="zh-TW" dirty="0" smtClean="0"/>
              <a:t>Web SQL Database </a:t>
            </a:r>
            <a:r>
              <a:rPr lang="zh-TW" altLang="en-US" dirty="0" smtClean="0"/>
              <a:t>存取本機資料庫必須依據下列步驟：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3"/>
          </p:nvPr>
        </p:nvSpPr>
        <p:spPr>
          <a:xfrm>
            <a:off x="467544" y="2933254"/>
            <a:ext cx="8291264" cy="639762"/>
          </a:xfrm>
        </p:spPr>
        <p:txBody>
          <a:bodyPr/>
          <a:lstStyle/>
          <a:p>
            <a:r>
              <a:rPr lang="en-US" altLang="zh-TW" dirty="0"/>
              <a:t>4.5.1   Web SQL Database </a:t>
            </a:r>
            <a:r>
              <a:rPr lang="zh-TW" altLang="en-US" dirty="0"/>
              <a:t>執行</a:t>
            </a:r>
            <a:r>
              <a:rPr lang="zh-TW" altLang="en-US" dirty="0" smtClean="0"/>
              <a:t>步驟</a:t>
            </a:r>
            <a:endParaRPr lang="zh-TW" altLang="en-US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89658" y="4188185"/>
            <a:ext cx="5238526" cy="14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開啟資料庫</a:t>
            </a:r>
            <a:endParaRPr lang="en-US" altLang="zh-TW" dirty="0" smtClean="0"/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可以使用全域函數 </a:t>
            </a:r>
            <a:r>
              <a:rPr lang="en-US" altLang="zh-TW" b="0" dirty="0" err="1" smtClean="0">
                <a:solidFill>
                  <a:schemeClr val="tx1"/>
                </a:solidFill>
              </a:rPr>
              <a:t>openDatabase</a:t>
            </a:r>
            <a:r>
              <a:rPr lang="en-US" altLang="zh-TW" b="0" dirty="0" smtClean="0">
                <a:solidFill>
                  <a:schemeClr val="tx1"/>
                </a:solidFill>
              </a:rPr>
              <a:t>() </a:t>
            </a:r>
            <a:r>
              <a:rPr lang="zh-TW" altLang="en-US" b="0" dirty="0" smtClean="0">
                <a:solidFill>
                  <a:schemeClr val="tx1"/>
                </a:solidFill>
              </a:rPr>
              <a:t>建立資料庫，語法為：</a:t>
            </a: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例如：建立 「</a:t>
            </a:r>
            <a:r>
              <a:rPr lang="en-US" altLang="zh-TW" b="0" dirty="0" err="1" smtClean="0">
                <a:solidFill>
                  <a:schemeClr val="tx1"/>
                </a:solidFill>
              </a:rPr>
              <a:t>myDb</a:t>
            </a:r>
            <a:r>
              <a:rPr lang="zh-TW" altLang="en-US" b="0" dirty="0" smtClean="0">
                <a:solidFill>
                  <a:schemeClr val="tx1"/>
                </a:solidFill>
              </a:rPr>
              <a:t>」資料庫，版本 「</a:t>
            </a:r>
            <a:r>
              <a:rPr lang="en-US" altLang="zh-TW" b="0" dirty="0" smtClean="0">
                <a:solidFill>
                  <a:schemeClr val="tx1"/>
                </a:solidFill>
              </a:rPr>
              <a:t>1.0</a:t>
            </a:r>
            <a:r>
              <a:rPr lang="zh-TW" altLang="en-US" b="0" dirty="0" smtClean="0">
                <a:solidFill>
                  <a:schemeClr val="tx1"/>
                </a:solidFill>
              </a:rPr>
              <a:t>」，顯示的名稱為 「</a:t>
            </a:r>
            <a:r>
              <a:rPr lang="en-US" altLang="zh-TW" b="0" dirty="0" smtClean="0">
                <a:solidFill>
                  <a:schemeClr val="tx1"/>
                </a:solidFill>
              </a:rPr>
              <a:t>my First Db</a:t>
            </a:r>
            <a:r>
              <a:rPr lang="zh-TW" altLang="en-US" b="0" dirty="0" smtClean="0">
                <a:solidFill>
                  <a:schemeClr val="tx1"/>
                </a:solidFill>
              </a:rPr>
              <a:t>」</a:t>
            </a:r>
            <a:r>
              <a:rPr lang="en-US" altLang="zh-TW" b="0" dirty="0" smtClean="0">
                <a:solidFill>
                  <a:schemeClr val="tx1"/>
                </a:solidFill>
              </a:rPr>
              <a:t>,  </a:t>
            </a:r>
            <a:r>
              <a:rPr lang="zh-TW" altLang="en-US" b="0" dirty="0" smtClean="0">
                <a:solidFill>
                  <a:schemeClr val="tx1"/>
                </a:solidFill>
              </a:rPr>
              <a:t>資料庫大小 「</a:t>
            </a:r>
            <a:r>
              <a:rPr lang="en-US" altLang="zh-TW" b="0" dirty="0" smtClean="0">
                <a:solidFill>
                  <a:schemeClr val="tx1"/>
                </a:solidFill>
              </a:rPr>
              <a:t>2 M</a:t>
            </a:r>
            <a:r>
              <a:rPr lang="zh-TW" altLang="en-US" b="0" dirty="0" smtClean="0">
                <a:solidFill>
                  <a:schemeClr val="tx1"/>
                </a:solidFill>
              </a:rPr>
              <a:t>」。</a:t>
            </a:r>
            <a:endParaRPr lang="zh-TW" altLang="en-US" b="0" dirty="0">
              <a:solidFill>
                <a:schemeClr val="tx1"/>
              </a:solidFill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601" y="1772816"/>
            <a:ext cx="5616624" cy="2495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43608" y="4941168"/>
            <a:ext cx="7704856" cy="405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首先看看範例執行結果</a:t>
            </a:r>
            <a:r>
              <a:rPr lang="zh-TW" altLang="en-US" dirty="0" smtClean="0"/>
              <a:t>： </a:t>
            </a:r>
            <a:r>
              <a:rPr lang="en-US" altLang="zh-TW" dirty="0" smtClean="0"/>
              <a:t>(</a:t>
            </a:r>
            <a:r>
              <a:rPr lang="zh-TW" altLang="en-US" dirty="0" smtClean="0"/>
              <a:t>續</a:t>
            </a:r>
            <a:r>
              <a:rPr lang="en-US" altLang="zh-TW" dirty="0" smtClean="0"/>
              <a:t>)</a:t>
            </a:r>
            <a:endParaRPr lang="en-US" altLang="zh-TW" dirty="0" smtClean="0"/>
          </a:p>
          <a:p>
            <a:pPr marL="457200" indent="-457200">
              <a:buFont typeface="+mj-lt"/>
              <a:buAutoNum type="arabicPeriod" startAt="3"/>
            </a:pPr>
            <a:r>
              <a:rPr lang="zh-TW" altLang="en-US" dirty="0" smtClean="0">
                <a:solidFill>
                  <a:schemeClr val="tx1"/>
                </a:solidFill>
              </a:rPr>
              <a:t>新書介紹</a:t>
            </a:r>
            <a:r>
              <a:rPr lang="zh-TW" altLang="en-US" b="0" dirty="0" smtClean="0">
                <a:solidFill>
                  <a:schemeClr val="tx1"/>
                </a:solidFill>
              </a:rPr>
              <a:t>：按下 </a:t>
            </a:r>
            <a:r>
              <a:rPr lang="zh-TW" altLang="en-US" dirty="0" smtClean="0">
                <a:solidFill>
                  <a:schemeClr val="tx1"/>
                </a:solidFill>
              </a:rPr>
              <a:t>新書介紹</a:t>
            </a:r>
            <a:r>
              <a:rPr lang="zh-TW" altLang="en-US" b="0" dirty="0" smtClean="0">
                <a:solidFill>
                  <a:schemeClr val="tx1"/>
                </a:solidFill>
              </a:rPr>
              <a:t>，會超連結至 </a:t>
            </a:r>
            <a:r>
              <a:rPr lang="zh-TW" altLang="en-US" dirty="0" smtClean="0">
                <a:solidFill>
                  <a:schemeClr val="tx1"/>
                </a:solidFill>
              </a:rPr>
              <a:t>新書介紹 </a:t>
            </a:r>
            <a:r>
              <a:rPr lang="zh-TW" altLang="en-US" b="0" dirty="0" smtClean="0">
                <a:solidFill>
                  <a:schemeClr val="tx1"/>
                </a:solidFill>
              </a:rPr>
              <a:t>的頁面，並顯示書籍的資料包括圖片和名稱。按下 </a:t>
            </a:r>
            <a:r>
              <a:rPr lang="zh-TW" altLang="en-US" dirty="0" smtClean="0">
                <a:solidFill>
                  <a:schemeClr val="tx1"/>
                </a:solidFill>
              </a:rPr>
              <a:t>上一筆、下一筆 </a:t>
            </a:r>
            <a:r>
              <a:rPr lang="zh-TW" altLang="en-US" b="0" dirty="0" smtClean="0">
                <a:solidFill>
                  <a:schemeClr val="tx1"/>
                </a:solidFill>
              </a:rPr>
              <a:t>可以顯示不同的書籍資資料。</a:t>
            </a:r>
          </a:p>
          <a:p>
            <a:endParaRPr lang="zh-TW" altLang="en-US" b="0" dirty="0">
              <a:solidFill>
                <a:schemeClr val="tx1"/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15616" y="2355840"/>
            <a:ext cx="6552728" cy="3521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開始交易</a:t>
            </a:r>
            <a:endParaRPr lang="en-US" altLang="zh-TW" dirty="0" smtClean="0"/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Web SQL Database  </a:t>
            </a:r>
            <a:r>
              <a:rPr lang="zh-TW" altLang="en-US" b="0" dirty="0" smtClean="0">
                <a:solidFill>
                  <a:schemeClr val="tx1"/>
                </a:solidFill>
              </a:rPr>
              <a:t>必須將所有的 </a:t>
            </a:r>
            <a:r>
              <a:rPr lang="en-US" altLang="zh-TW" b="0" dirty="0" smtClean="0">
                <a:solidFill>
                  <a:schemeClr val="tx1"/>
                </a:solidFill>
              </a:rPr>
              <a:t>SQL  </a:t>
            </a:r>
            <a:r>
              <a:rPr lang="zh-TW" altLang="en-US" b="0" dirty="0" smtClean="0">
                <a:solidFill>
                  <a:schemeClr val="tx1"/>
                </a:solidFill>
              </a:rPr>
              <a:t>指令放置在交易中執行，您可以使用 </a:t>
            </a:r>
            <a:r>
              <a:rPr lang="en-US" altLang="zh-TW" b="0" dirty="0" smtClean="0">
                <a:solidFill>
                  <a:schemeClr val="tx1"/>
                </a:solidFill>
              </a:rPr>
              <a:t>Database </a:t>
            </a:r>
            <a:r>
              <a:rPr lang="zh-TW" altLang="en-US" b="0" dirty="0" smtClean="0">
                <a:solidFill>
                  <a:schemeClr val="tx1"/>
                </a:solidFill>
              </a:rPr>
              <a:t>物件的 </a:t>
            </a:r>
            <a:r>
              <a:rPr lang="en-US" altLang="zh-TW" b="0" dirty="0" smtClean="0">
                <a:solidFill>
                  <a:schemeClr val="tx1"/>
                </a:solidFill>
              </a:rPr>
              <a:t>transaction() </a:t>
            </a:r>
            <a:r>
              <a:rPr lang="zh-TW" altLang="en-US" b="0" dirty="0" smtClean="0">
                <a:solidFill>
                  <a:schemeClr val="tx1"/>
                </a:solidFill>
              </a:rPr>
              <a:t>函式執行交易。語法：</a:t>
            </a: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參數</a:t>
            </a:r>
            <a:r>
              <a:rPr lang="en-US" altLang="zh-TW" b="0" dirty="0" smtClean="0">
                <a:solidFill>
                  <a:schemeClr val="tx1"/>
                </a:solidFill>
              </a:rPr>
              <a:t>Callback </a:t>
            </a:r>
            <a:r>
              <a:rPr lang="zh-TW" altLang="en-US" b="0" dirty="0" smtClean="0">
                <a:solidFill>
                  <a:schemeClr val="tx1"/>
                </a:solidFill>
              </a:rPr>
              <a:t>用以指定交易內的處理， </a:t>
            </a:r>
            <a:r>
              <a:rPr lang="en-US" altLang="zh-TW" b="0" dirty="0" err="1" smtClean="0">
                <a:solidFill>
                  <a:schemeClr val="tx1"/>
                </a:solidFill>
              </a:rPr>
              <a:t>errorCallback</a:t>
            </a:r>
            <a:r>
              <a:rPr lang="en-US" altLang="zh-TW" b="0" dirty="0" smtClean="0">
                <a:solidFill>
                  <a:schemeClr val="tx1"/>
                </a:solidFill>
              </a:rPr>
              <a:t> </a:t>
            </a:r>
            <a:r>
              <a:rPr lang="zh-TW" altLang="en-US" b="0" dirty="0" smtClean="0">
                <a:solidFill>
                  <a:schemeClr val="tx1"/>
                </a:solidFill>
              </a:rPr>
              <a:t>是當交易發生錯誤時的處理，如果交易成功則會執行</a:t>
            </a:r>
            <a:r>
              <a:rPr lang="en-US" altLang="zh-TW" b="0" dirty="0" err="1" smtClean="0">
                <a:solidFill>
                  <a:schemeClr val="tx1"/>
                </a:solidFill>
              </a:rPr>
              <a:t>sucessCallback</a:t>
            </a:r>
            <a:r>
              <a:rPr lang="zh-TW" altLang="en-US" b="0" dirty="0" smtClean="0">
                <a:solidFill>
                  <a:schemeClr val="tx1"/>
                </a:solidFill>
              </a:rPr>
              <a:t>。其中除了第一個參數</a:t>
            </a:r>
            <a:r>
              <a:rPr lang="en-US" altLang="zh-TW" b="0" dirty="0" smtClean="0">
                <a:solidFill>
                  <a:schemeClr val="tx1"/>
                </a:solidFill>
              </a:rPr>
              <a:t>Callback</a:t>
            </a:r>
            <a:r>
              <a:rPr lang="zh-TW" altLang="en-US" b="0" dirty="0" smtClean="0">
                <a:solidFill>
                  <a:schemeClr val="tx1"/>
                </a:solidFill>
              </a:rPr>
              <a:t>，其餘的兩個參數都可以省略。</a:t>
            </a:r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例如：以</a:t>
            </a:r>
            <a:r>
              <a:rPr lang="en-US" altLang="zh-TW" b="0" dirty="0" smtClean="0">
                <a:solidFill>
                  <a:schemeClr val="tx1"/>
                </a:solidFill>
              </a:rPr>
              <a:t>Database </a:t>
            </a:r>
            <a:r>
              <a:rPr lang="zh-TW" altLang="en-US" b="0" dirty="0" smtClean="0">
                <a:solidFill>
                  <a:schemeClr val="tx1"/>
                </a:solidFill>
              </a:rPr>
              <a:t>物件 </a:t>
            </a:r>
            <a:r>
              <a:rPr lang="en-US" altLang="zh-TW" b="0" dirty="0" smtClean="0">
                <a:solidFill>
                  <a:schemeClr val="tx1"/>
                </a:solidFill>
              </a:rPr>
              <a:t>db </a:t>
            </a:r>
            <a:r>
              <a:rPr lang="zh-TW" altLang="en-US" b="0" dirty="0" smtClean="0">
                <a:solidFill>
                  <a:schemeClr val="tx1"/>
                </a:solidFill>
              </a:rPr>
              <a:t>開始交易。</a:t>
            </a: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zh-TW" altLang="en-US" b="0" dirty="0">
              <a:solidFill>
                <a:schemeClr val="tx1"/>
              </a:solidFill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1988840"/>
            <a:ext cx="690562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99592" y="3861048"/>
            <a:ext cx="6264696" cy="2705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在交易中執行</a:t>
            </a:r>
            <a:r>
              <a:rPr lang="en-US" altLang="zh-TW" dirty="0" smtClean="0"/>
              <a:t>SQL</a:t>
            </a:r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在交易中執行</a:t>
            </a:r>
            <a:r>
              <a:rPr lang="en-US" altLang="zh-TW" b="0" dirty="0" err="1" smtClean="0">
                <a:solidFill>
                  <a:schemeClr val="tx1"/>
                </a:solidFill>
              </a:rPr>
              <a:t>executeSql</a:t>
            </a:r>
            <a:r>
              <a:rPr lang="en-US" altLang="zh-TW" b="0" dirty="0" smtClean="0">
                <a:solidFill>
                  <a:schemeClr val="tx1"/>
                </a:solidFill>
              </a:rPr>
              <a:t>() </a:t>
            </a:r>
            <a:r>
              <a:rPr lang="zh-TW" altLang="en-US" b="0" dirty="0" smtClean="0">
                <a:solidFill>
                  <a:schemeClr val="tx1"/>
                </a:solidFill>
              </a:rPr>
              <a:t>函式，即可以</a:t>
            </a:r>
            <a:r>
              <a:rPr lang="en-US" altLang="zh-TW" b="0" dirty="0" smtClean="0">
                <a:solidFill>
                  <a:schemeClr val="tx1"/>
                </a:solidFill>
              </a:rPr>
              <a:t>SQL </a:t>
            </a:r>
            <a:r>
              <a:rPr lang="zh-TW" altLang="en-US" b="0" dirty="0" smtClean="0">
                <a:solidFill>
                  <a:schemeClr val="tx1"/>
                </a:solidFill>
              </a:rPr>
              <a:t>指令進行資料庫的操作語法：</a:t>
            </a:r>
            <a:endParaRPr lang="zh-TW" altLang="en-US" b="0" dirty="0">
              <a:solidFill>
                <a:schemeClr val="tx1"/>
              </a:solidFill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43608" y="1988840"/>
            <a:ext cx="63817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4.5.2  </a:t>
            </a:r>
            <a:r>
              <a:rPr lang="zh-TW" altLang="en-US" dirty="0" smtClean="0"/>
              <a:t>資料表的建立、新增、修改、刪除和查詢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CC6600"/>
                </a:solidFill>
              </a:rPr>
              <a:t>建立資料表</a:t>
            </a:r>
            <a:endParaRPr lang="en-US" altLang="zh-TW" b="1" dirty="0" smtClean="0">
              <a:solidFill>
                <a:srgbClr val="CC6600"/>
              </a:solidFill>
            </a:endParaRPr>
          </a:p>
          <a:p>
            <a:pPr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例如： 在</a:t>
            </a:r>
            <a:r>
              <a:rPr lang="en-US" altLang="zh-TW" dirty="0" err="1" smtClean="0"/>
              <a:t>myDb</a:t>
            </a:r>
            <a:r>
              <a:rPr lang="en-US" altLang="zh-TW" dirty="0" smtClean="0"/>
              <a:t> </a:t>
            </a:r>
            <a:r>
              <a:rPr lang="zh-TW" altLang="en-US" dirty="0" smtClean="0"/>
              <a:t>資料庫中，建立包含</a:t>
            </a:r>
            <a:r>
              <a:rPr lang="en-US" altLang="zh-TW" dirty="0" smtClean="0"/>
              <a:t>id</a:t>
            </a:r>
            <a:r>
              <a:rPr lang="zh-TW" altLang="en-US" dirty="0" smtClean="0"/>
              <a:t>、</a:t>
            </a:r>
            <a:r>
              <a:rPr lang="en-US" altLang="zh-TW" dirty="0" smtClean="0"/>
              <a:t>value </a:t>
            </a:r>
            <a:r>
              <a:rPr lang="zh-TW" altLang="en-US" dirty="0" smtClean="0"/>
              <a:t>兩個欄位的</a:t>
            </a:r>
            <a:r>
              <a:rPr lang="en-US" altLang="zh-TW" dirty="0" smtClean="0"/>
              <a:t>test </a:t>
            </a:r>
            <a:r>
              <a:rPr lang="zh-TW" altLang="en-US" dirty="0" smtClean="0"/>
              <a:t>資料表。</a:t>
            </a:r>
            <a:endParaRPr lang="zh-TW" altLang="en-US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2780928"/>
            <a:ext cx="789622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新增資料</a:t>
            </a:r>
            <a:endParaRPr lang="en-US" altLang="zh-TW" dirty="0" smtClean="0"/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例如： 在</a:t>
            </a:r>
            <a:r>
              <a:rPr lang="en-US" altLang="zh-TW" b="0" dirty="0" smtClean="0">
                <a:solidFill>
                  <a:schemeClr val="tx1"/>
                </a:solidFill>
              </a:rPr>
              <a:t>test </a:t>
            </a:r>
            <a:r>
              <a:rPr lang="zh-TW" altLang="en-US" b="0" dirty="0" smtClean="0">
                <a:solidFill>
                  <a:schemeClr val="tx1"/>
                </a:solidFill>
              </a:rPr>
              <a:t>資料表中新增一筆資料，並設定</a:t>
            </a:r>
            <a:r>
              <a:rPr lang="en-US" altLang="zh-TW" b="0" dirty="0" smtClean="0">
                <a:solidFill>
                  <a:schemeClr val="tx1"/>
                </a:solidFill>
              </a:rPr>
              <a:t>id=1</a:t>
            </a:r>
            <a:r>
              <a:rPr lang="zh-TW" altLang="en-US" b="0" dirty="0" smtClean="0">
                <a:solidFill>
                  <a:schemeClr val="tx1"/>
                </a:solidFill>
              </a:rPr>
              <a:t>、</a:t>
            </a:r>
            <a:r>
              <a:rPr lang="en-US" altLang="zh-TW" b="0" dirty="0" smtClean="0">
                <a:solidFill>
                  <a:schemeClr val="tx1"/>
                </a:solidFill>
              </a:rPr>
              <a:t>value=" </a:t>
            </a:r>
            <a:r>
              <a:rPr lang="zh-TW" altLang="en-US" b="0" dirty="0" smtClean="0">
                <a:solidFill>
                  <a:schemeClr val="tx1"/>
                </a:solidFill>
              </a:rPr>
              <a:t>測試資料</a:t>
            </a:r>
            <a:r>
              <a:rPr lang="en-US" altLang="zh-TW" b="0" dirty="0" smtClean="0">
                <a:solidFill>
                  <a:schemeClr val="tx1"/>
                </a:solidFill>
              </a:rPr>
              <a:t>"</a:t>
            </a:r>
            <a:r>
              <a:rPr lang="zh-TW" altLang="en-US" b="0" dirty="0" smtClean="0">
                <a:solidFill>
                  <a:schemeClr val="tx1"/>
                </a:solidFill>
              </a:rPr>
              <a:t>。</a:t>
            </a: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如果我們在 </a:t>
            </a:r>
            <a:r>
              <a:rPr lang="en-US" altLang="zh-TW" b="0" dirty="0" smtClean="0">
                <a:solidFill>
                  <a:schemeClr val="tx1"/>
                </a:solidFill>
              </a:rPr>
              <a:t>SQL </a:t>
            </a:r>
            <a:r>
              <a:rPr lang="zh-TW" altLang="en-US" b="0" dirty="0" smtClean="0">
                <a:solidFill>
                  <a:schemeClr val="tx1"/>
                </a:solidFill>
              </a:rPr>
              <a:t>語法中使用「</a:t>
            </a:r>
            <a:r>
              <a:rPr lang="en-US" altLang="zh-TW" b="0" dirty="0" smtClean="0">
                <a:solidFill>
                  <a:schemeClr val="tx1"/>
                </a:solidFill>
              </a:rPr>
              <a:t>? </a:t>
            </a:r>
            <a:r>
              <a:rPr lang="zh-TW" altLang="en-US" b="0" dirty="0" smtClean="0">
                <a:solidFill>
                  <a:schemeClr val="tx1"/>
                </a:solidFill>
              </a:rPr>
              <a:t>」來代表欄位或值等內容，必須在第二個陣列參數中定義對應的值。以本範例來說，在 </a:t>
            </a:r>
            <a:r>
              <a:rPr lang="en-US" altLang="zh-TW" b="0" dirty="0" smtClean="0">
                <a:solidFill>
                  <a:schemeClr val="tx1"/>
                </a:solidFill>
              </a:rPr>
              <a:t>SQL </a:t>
            </a:r>
            <a:r>
              <a:rPr lang="zh-TW" altLang="en-US" b="0" dirty="0" smtClean="0">
                <a:solidFill>
                  <a:schemeClr val="tx1"/>
                </a:solidFill>
              </a:rPr>
              <a:t>語法中改用「</a:t>
            </a:r>
            <a:r>
              <a:rPr lang="en-US" altLang="zh-TW" b="0" dirty="0" smtClean="0">
                <a:solidFill>
                  <a:schemeClr val="tx1"/>
                </a:solidFill>
              </a:rPr>
              <a:t>?</a:t>
            </a:r>
            <a:r>
              <a:rPr lang="zh-TW" altLang="en-US" b="0" dirty="0" smtClean="0">
                <a:solidFill>
                  <a:schemeClr val="tx1"/>
                </a:solidFill>
              </a:rPr>
              <a:t>」來代表欄位的值，其程式如下：</a:t>
            </a:r>
            <a:endParaRPr lang="zh-TW" altLang="en-US" b="0" dirty="0">
              <a:solidFill>
                <a:schemeClr val="tx1"/>
              </a:solidFill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01005" y="1988841"/>
            <a:ext cx="7775451" cy="973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99592" y="3933056"/>
            <a:ext cx="65532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修改資料</a:t>
            </a:r>
            <a:endParaRPr lang="en-US" altLang="zh-TW" dirty="0" smtClean="0"/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例如： 修改</a:t>
            </a:r>
            <a:r>
              <a:rPr lang="en-US" altLang="zh-TW" b="0" dirty="0" smtClean="0">
                <a:solidFill>
                  <a:schemeClr val="tx1"/>
                </a:solidFill>
              </a:rPr>
              <a:t>test </a:t>
            </a:r>
            <a:r>
              <a:rPr lang="zh-TW" altLang="en-US" b="0" dirty="0" smtClean="0">
                <a:solidFill>
                  <a:schemeClr val="tx1"/>
                </a:solidFill>
              </a:rPr>
              <a:t>資料表中，</a:t>
            </a:r>
            <a:r>
              <a:rPr lang="en-US" altLang="zh-TW" b="0" dirty="0" smtClean="0">
                <a:solidFill>
                  <a:schemeClr val="tx1"/>
                </a:solidFill>
              </a:rPr>
              <a:t>id=1 </a:t>
            </a:r>
            <a:r>
              <a:rPr lang="zh-TW" altLang="en-US" b="0" dirty="0" smtClean="0">
                <a:solidFill>
                  <a:schemeClr val="tx1"/>
                </a:solidFill>
              </a:rPr>
              <a:t>的資料，將 </a:t>
            </a:r>
            <a:r>
              <a:rPr lang="en-US" altLang="zh-TW" b="0" dirty="0" smtClean="0">
                <a:solidFill>
                  <a:schemeClr val="tx1"/>
                </a:solidFill>
              </a:rPr>
              <a:t>value </a:t>
            </a:r>
            <a:r>
              <a:rPr lang="zh-TW" altLang="en-US" b="0" dirty="0" smtClean="0">
                <a:solidFill>
                  <a:schemeClr val="tx1"/>
                </a:solidFill>
              </a:rPr>
              <a:t>欄位內容修改為「已更新」。</a:t>
            </a: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也可以使用兩個參數的語法：</a:t>
            </a:r>
            <a:endParaRPr lang="zh-TW" altLang="en-US" b="0" dirty="0">
              <a:solidFill>
                <a:schemeClr val="tx1"/>
              </a:solidFill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33450" y="2132856"/>
            <a:ext cx="82105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99592" y="3717032"/>
            <a:ext cx="783907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刪除資料</a:t>
            </a:r>
            <a:endParaRPr lang="en-US" altLang="zh-TW" dirty="0" smtClean="0"/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例如： 刪除</a:t>
            </a:r>
            <a:r>
              <a:rPr lang="en-US" altLang="zh-TW" b="0" dirty="0" smtClean="0">
                <a:solidFill>
                  <a:schemeClr val="tx1"/>
                </a:solidFill>
              </a:rPr>
              <a:t>test </a:t>
            </a:r>
            <a:r>
              <a:rPr lang="zh-TW" altLang="en-US" b="0" dirty="0" smtClean="0">
                <a:solidFill>
                  <a:schemeClr val="tx1"/>
                </a:solidFill>
              </a:rPr>
              <a:t>資料表中，</a:t>
            </a:r>
            <a:r>
              <a:rPr lang="en-US" altLang="zh-TW" b="0" dirty="0" smtClean="0">
                <a:solidFill>
                  <a:schemeClr val="tx1"/>
                </a:solidFill>
              </a:rPr>
              <a:t>id=1 </a:t>
            </a:r>
            <a:r>
              <a:rPr lang="zh-TW" altLang="en-US" b="0" dirty="0" smtClean="0">
                <a:solidFill>
                  <a:schemeClr val="tx1"/>
                </a:solidFill>
              </a:rPr>
              <a:t>的資料。</a:t>
            </a: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使用兩個參數的語法，可以動態刪除指定編號的資料，例如設定</a:t>
            </a:r>
            <a:r>
              <a:rPr lang="en-US" altLang="zh-TW" b="0" dirty="0" err="1" smtClean="0">
                <a:solidFill>
                  <a:schemeClr val="tx1"/>
                </a:solidFill>
              </a:rPr>
              <a:t>curId</a:t>
            </a:r>
            <a:r>
              <a:rPr lang="en-US" altLang="zh-TW" b="0" dirty="0" smtClean="0">
                <a:solidFill>
                  <a:schemeClr val="tx1"/>
                </a:solidFill>
              </a:rPr>
              <a:t>=1 </a:t>
            </a:r>
            <a:r>
              <a:rPr lang="zh-TW" altLang="en-US" b="0" dirty="0" smtClean="0">
                <a:solidFill>
                  <a:schemeClr val="tx1"/>
                </a:solidFill>
              </a:rPr>
              <a:t>就可以刪除指定</a:t>
            </a:r>
            <a:r>
              <a:rPr lang="en-US" altLang="zh-TW" b="0" dirty="0" smtClean="0">
                <a:solidFill>
                  <a:schemeClr val="tx1"/>
                </a:solidFill>
              </a:rPr>
              <a:t>id </a:t>
            </a:r>
            <a:r>
              <a:rPr lang="zh-TW" altLang="en-US" b="0" dirty="0" smtClean="0">
                <a:solidFill>
                  <a:schemeClr val="tx1"/>
                </a:solidFill>
              </a:rPr>
              <a:t>的資料。</a:t>
            </a:r>
            <a:endParaRPr lang="zh-TW" altLang="en-US" b="0" dirty="0">
              <a:solidFill>
                <a:schemeClr val="tx1"/>
              </a:solidFill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584" y="1700808"/>
            <a:ext cx="687705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71600" y="3717032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刪除資料表</a:t>
            </a:r>
            <a:endParaRPr lang="en-US" altLang="zh-TW" dirty="0" smtClean="0"/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例如： 刪除</a:t>
            </a:r>
            <a:r>
              <a:rPr lang="en-US" altLang="zh-TW" b="0" dirty="0" smtClean="0">
                <a:solidFill>
                  <a:schemeClr val="tx1"/>
                </a:solidFill>
              </a:rPr>
              <a:t>test </a:t>
            </a:r>
            <a:r>
              <a:rPr lang="zh-TW" altLang="en-US" b="0" dirty="0" smtClean="0">
                <a:solidFill>
                  <a:schemeClr val="tx1"/>
                </a:solidFill>
              </a:rPr>
              <a:t>資料表，執行後整個資料表將被刪除 。</a:t>
            </a:r>
            <a:endParaRPr lang="en-US" altLang="zh-TW" b="0" dirty="0" smtClean="0">
              <a:solidFill>
                <a:schemeClr val="tx1"/>
              </a:solidFill>
            </a:endParaRPr>
          </a:p>
          <a:p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584" y="1700808"/>
            <a:ext cx="51625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查詢資料</a:t>
            </a:r>
            <a:endParaRPr lang="en-US" altLang="zh-TW" dirty="0" smtClean="0"/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資料查詢是資料庫最常使用的功能， 通常會以第 </a:t>
            </a:r>
            <a:r>
              <a:rPr lang="en-US" altLang="zh-TW" b="0" dirty="0" smtClean="0">
                <a:solidFill>
                  <a:schemeClr val="tx1"/>
                </a:solidFill>
              </a:rPr>
              <a:t>3 </a:t>
            </a:r>
            <a:r>
              <a:rPr lang="zh-TW" altLang="en-US" b="0" dirty="0" smtClean="0">
                <a:solidFill>
                  <a:schemeClr val="tx1"/>
                </a:solidFill>
              </a:rPr>
              <a:t>個參數 </a:t>
            </a:r>
            <a:r>
              <a:rPr lang="en-US" altLang="zh-TW" b="0" dirty="0" smtClean="0">
                <a:solidFill>
                  <a:schemeClr val="tx1"/>
                </a:solidFill>
              </a:rPr>
              <a:t>Callback </a:t>
            </a:r>
            <a:r>
              <a:rPr lang="zh-TW" altLang="en-US" b="0" dirty="0" smtClean="0">
                <a:solidFill>
                  <a:schemeClr val="tx1"/>
                </a:solidFill>
              </a:rPr>
              <a:t>函式處理查詢成功的結果。在 </a:t>
            </a:r>
            <a:r>
              <a:rPr lang="en-US" altLang="zh-TW" b="0" dirty="0" smtClean="0">
                <a:solidFill>
                  <a:schemeClr val="tx1"/>
                </a:solidFill>
              </a:rPr>
              <a:t>Callback  </a:t>
            </a:r>
            <a:r>
              <a:rPr lang="zh-TW" altLang="en-US" b="0" dirty="0" smtClean="0">
                <a:solidFill>
                  <a:schemeClr val="tx1"/>
                </a:solidFill>
              </a:rPr>
              <a:t>函式中包含</a:t>
            </a:r>
            <a:r>
              <a:rPr lang="en-US" altLang="zh-TW" b="0" dirty="0" err="1" smtClean="0">
                <a:solidFill>
                  <a:schemeClr val="tx1"/>
                </a:solidFill>
              </a:rPr>
              <a:t>tx</a:t>
            </a:r>
            <a:r>
              <a:rPr lang="zh-TW" altLang="en-US" b="0" dirty="0" smtClean="0">
                <a:solidFill>
                  <a:schemeClr val="tx1"/>
                </a:solidFill>
              </a:rPr>
              <a:t>、</a:t>
            </a:r>
            <a:r>
              <a:rPr lang="en-US" altLang="zh-TW" b="0" dirty="0" smtClean="0">
                <a:solidFill>
                  <a:schemeClr val="tx1"/>
                </a:solidFill>
              </a:rPr>
              <a:t>result </a:t>
            </a:r>
            <a:r>
              <a:rPr lang="zh-TW" altLang="en-US" b="0" dirty="0" smtClean="0">
                <a:solidFill>
                  <a:schemeClr val="tx1"/>
                </a:solidFill>
              </a:rPr>
              <a:t>兩個參數，參數 </a:t>
            </a:r>
            <a:r>
              <a:rPr lang="en-US" altLang="zh-TW" b="0" dirty="0" smtClean="0">
                <a:solidFill>
                  <a:schemeClr val="tx1"/>
                </a:solidFill>
              </a:rPr>
              <a:t>result  </a:t>
            </a:r>
            <a:r>
              <a:rPr lang="zh-TW" altLang="en-US" b="0" dirty="0" smtClean="0">
                <a:solidFill>
                  <a:schemeClr val="tx1"/>
                </a:solidFill>
              </a:rPr>
              <a:t>即是查詢成功的結果。</a:t>
            </a:r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取得 </a:t>
            </a:r>
            <a:r>
              <a:rPr lang="en-US" altLang="zh-TW" b="0" dirty="0" smtClean="0">
                <a:solidFill>
                  <a:schemeClr val="tx1"/>
                </a:solidFill>
              </a:rPr>
              <a:t>result </a:t>
            </a:r>
            <a:r>
              <a:rPr lang="zh-TW" altLang="en-US" b="0" dirty="0" smtClean="0">
                <a:solidFill>
                  <a:schemeClr val="tx1"/>
                </a:solidFill>
              </a:rPr>
              <a:t>結果後，有幾個動作是經常使用的：</a:t>
            </a:r>
            <a:endParaRPr lang="en-US" altLang="zh-TW" b="0" dirty="0" smtClean="0">
              <a:solidFill>
                <a:schemeClr val="tx1"/>
              </a:solidFill>
            </a:endParaRPr>
          </a:p>
          <a:p>
            <a:pPr marL="927900" lvl="1" indent="-457200">
              <a:buFont typeface="+mj-lt"/>
              <a:buAutoNum type="arabicPeriod"/>
            </a:pPr>
            <a:r>
              <a:rPr lang="en-US" altLang="zh-TW" dirty="0" err="1" smtClean="0"/>
              <a:t>result.rows.length</a:t>
            </a:r>
            <a:r>
              <a:rPr lang="en-US" altLang="zh-TW" dirty="0" smtClean="0"/>
              <a:t> </a:t>
            </a:r>
            <a:r>
              <a:rPr lang="zh-TW" altLang="en-US" dirty="0" smtClean="0"/>
              <a:t>：計算資料總筆數。</a:t>
            </a:r>
          </a:p>
          <a:p>
            <a:pPr marL="927900" lvl="1" indent="-457200">
              <a:buFont typeface="+mj-lt"/>
              <a:buAutoNum type="arabicPeriod"/>
            </a:pPr>
            <a:r>
              <a:rPr lang="en-US" altLang="zh-TW" dirty="0" err="1" smtClean="0"/>
              <a:t>result.rows.item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i</a:t>
            </a:r>
            <a:r>
              <a:rPr lang="en-US" altLang="zh-TW" dirty="0" smtClean="0"/>
              <a:t>). </a:t>
            </a:r>
            <a:r>
              <a:rPr lang="zh-TW" altLang="en-US" dirty="0" smtClean="0"/>
              <a:t>欄位名稱：取得索引第 </a:t>
            </a:r>
            <a:r>
              <a:rPr lang="en-US" altLang="zh-TW" dirty="0" err="1" smtClean="0"/>
              <a:t>i</a:t>
            </a:r>
            <a:r>
              <a:rPr lang="en-US" altLang="zh-TW" dirty="0" smtClean="0"/>
              <a:t> </a:t>
            </a:r>
            <a:r>
              <a:rPr lang="zh-TW" altLang="en-US" dirty="0" smtClean="0"/>
              <a:t>筆的指定欄位名稱的資料。</a:t>
            </a:r>
          </a:p>
          <a:p>
            <a:pPr marL="927900" lvl="1" indent="-457200"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例如我們可以使用 </a:t>
            </a:r>
            <a:r>
              <a:rPr lang="en-US" altLang="zh-TW" dirty="0" err="1" smtClean="0"/>
              <a:t>result.rows.item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i</a:t>
            </a:r>
            <a:r>
              <a:rPr lang="en-US" altLang="zh-TW" dirty="0" smtClean="0"/>
              <a:t>).value </a:t>
            </a:r>
            <a:r>
              <a:rPr lang="zh-TW" altLang="en-US" dirty="0" smtClean="0"/>
              <a:t>取得欄位名稱為</a:t>
            </a:r>
            <a:r>
              <a:rPr lang="en-US" altLang="zh-TW" dirty="0" smtClean="0"/>
              <a:t>value </a:t>
            </a:r>
            <a:r>
              <a:rPr lang="zh-TW" altLang="en-US" dirty="0" smtClean="0"/>
              <a:t>的第</a:t>
            </a:r>
            <a:r>
              <a:rPr lang="en-US" altLang="zh-TW" dirty="0" err="1" smtClean="0"/>
              <a:t>i</a:t>
            </a:r>
            <a:r>
              <a:rPr lang="en-US" altLang="zh-TW" dirty="0" smtClean="0"/>
              <a:t> </a:t>
            </a:r>
            <a:r>
              <a:rPr lang="zh-TW" altLang="en-US" dirty="0" smtClean="0"/>
              <a:t>筆資料。</a:t>
            </a:r>
            <a:endParaRPr lang="zh-TW" altLang="en-US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查詢資料 </a:t>
            </a:r>
            <a:r>
              <a:rPr lang="en-US" altLang="zh-TW" dirty="0" smtClean="0"/>
              <a:t>(</a:t>
            </a:r>
            <a:r>
              <a:rPr lang="zh-TW" altLang="en-US" dirty="0" smtClean="0"/>
              <a:t>續</a:t>
            </a:r>
            <a:r>
              <a:rPr lang="en-US" altLang="zh-TW" dirty="0" smtClean="0"/>
              <a:t>)</a:t>
            </a:r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例如： 查詢</a:t>
            </a:r>
            <a:r>
              <a:rPr lang="en-US" altLang="zh-TW" b="0" dirty="0" smtClean="0">
                <a:solidFill>
                  <a:schemeClr val="tx1"/>
                </a:solidFill>
              </a:rPr>
              <a:t>test </a:t>
            </a:r>
            <a:r>
              <a:rPr lang="zh-TW" altLang="en-US" b="0" dirty="0" smtClean="0">
                <a:solidFill>
                  <a:schemeClr val="tx1"/>
                </a:solidFill>
              </a:rPr>
              <a:t>資料表中 </a:t>
            </a:r>
            <a:r>
              <a:rPr lang="en-US" altLang="zh-TW" b="0" dirty="0" smtClean="0">
                <a:solidFill>
                  <a:schemeClr val="tx1"/>
                </a:solidFill>
              </a:rPr>
              <a:t>id</a:t>
            </a:r>
            <a:r>
              <a:rPr lang="zh-TW" altLang="en-US" b="0" dirty="0" smtClean="0">
                <a:solidFill>
                  <a:schemeClr val="tx1"/>
                </a:solidFill>
              </a:rPr>
              <a:t>、</a:t>
            </a:r>
            <a:r>
              <a:rPr lang="en-US" altLang="zh-TW" b="0" dirty="0" smtClean="0">
                <a:solidFill>
                  <a:schemeClr val="tx1"/>
                </a:solidFill>
              </a:rPr>
              <a:t>value </a:t>
            </a:r>
            <a:r>
              <a:rPr lang="zh-TW" altLang="en-US" b="0" dirty="0" smtClean="0">
                <a:solidFill>
                  <a:schemeClr val="tx1"/>
                </a:solidFill>
              </a:rPr>
              <a:t>欄位的所有資料。</a:t>
            </a:r>
            <a:endParaRPr lang="en-US" altLang="zh-TW" b="0" dirty="0" smtClean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584" y="1700808"/>
            <a:ext cx="5663607" cy="233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4.5.3  </a:t>
            </a:r>
            <a:r>
              <a:rPr lang="zh-TW" altLang="en-US" dirty="0" smtClean="0"/>
              <a:t>打造</a:t>
            </a:r>
            <a:r>
              <a:rPr lang="en-US" altLang="zh-TW" dirty="0" smtClean="0"/>
              <a:t>Web SQL Data </a:t>
            </a:r>
            <a:r>
              <a:rPr lang="zh-TW" altLang="en-US" dirty="0" smtClean="0"/>
              <a:t>簡易資料管理器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網頁上建立 </a:t>
            </a:r>
            <a:r>
              <a:rPr lang="zh-TW" altLang="en-US" b="1" dirty="0" smtClean="0"/>
              <a:t>顯示所有資料、新增、 刪除資料 </a:t>
            </a:r>
            <a:r>
              <a:rPr lang="zh-TW" altLang="en-US" dirty="0" smtClean="0"/>
              <a:t>和 </a:t>
            </a:r>
            <a:r>
              <a:rPr lang="zh-TW" altLang="en-US" b="1" dirty="0" smtClean="0"/>
              <a:t>刪除資料表 </a:t>
            </a:r>
            <a:r>
              <a:rPr lang="zh-TW" altLang="en-US" dirty="0" smtClean="0"/>
              <a:t>四個按鈕。 預設會開啟 </a:t>
            </a:r>
            <a:r>
              <a:rPr lang="en-US" altLang="zh-TW" dirty="0" err="1" smtClean="0"/>
              <a:t>myDb</a:t>
            </a:r>
            <a:r>
              <a:rPr lang="en-US" altLang="zh-TW" dirty="0" smtClean="0"/>
              <a:t> </a:t>
            </a:r>
            <a:r>
              <a:rPr lang="zh-TW" altLang="en-US" dirty="0" smtClean="0"/>
              <a:t>資料庫並建立</a:t>
            </a:r>
            <a:r>
              <a:rPr lang="en-US" altLang="zh-TW" dirty="0" smtClean="0"/>
              <a:t>table01 </a:t>
            </a:r>
            <a:r>
              <a:rPr lang="zh-TW" altLang="en-US" dirty="0" smtClean="0"/>
              <a:t>資料表，同時在 </a:t>
            </a:r>
            <a:r>
              <a:rPr lang="en-US" altLang="zh-TW" dirty="0" smtClean="0"/>
              <a:t>table01 </a:t>
            </a:r>
            <a:r>
              <a:rPr lang="zh-TW" altLang="en-US" dirty="0" smtClean="0"/>
              <a:t>資料表建立 </a:t>
            </a:r>
            <a:r>
              <a:rPr lang="en-US" altLang="zh-TW" dirty="0" smtClean="0"/>
              <a:t>3 </a:t>
            </a:r>
            <a:r>
              <a:rPr lang="zh-TW" altLang="en-US" dirty="0" smtClean="0"/>
              <a:t>筆的測試資料並顯示在最下方的 </a:t>
            </a:r>
            <a:r>
              <a:rPr lang="en-US" altLang="zh-TW" dirty="0" smtClean="0"/>
              <a:t>Result </a:t>
            </a:r>
            <a:r>
              <a:rPr lang="zh-TW" altLang="en-US" dirty="0" smtClean="0"/>
              <a:t>區塊中。</a:t>
            </a:r>
            <a:endParaRPr lang="zh-TW" altLang="en-US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584" y="2708920"/>
            <a:ext cx="4248472" cy="3248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03647" y="2852936"/>
            <a:ext cx="567834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4.1.2  </a:t>
            </a:r>
            <a:r>
              <a:rPr lang="zh-TW" altLang="en-US" dirty="0" smtClean="0"/>
              <a:t>網頁介面設計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在這個範例的 </a:t>
            </a:r>
            <a:r>
              <a:rPr lang="en-US" altLang="zh-TW" dirty="0" smtClean="0"/>
              <a:t>&lt;index.html &gt; </a:t>
            </a:r>
            <a:r>
              <a:rPr lang="zh-TW" altLang="en-US" dirty="0" smtClean="0"/>
              <a:t>檔案中共包含 </a:t>
            </a:r>
            <a:r>
              <a:rPr lang="en-US" altLang="zh-TW" dirty="0" smtClean="0"/>
              <a:t>home</a:t>
            </a:r>
            <a:r>
              <a:rPr lang="zh-TW" altLang="en-US" dirty="0" smtClean="0"/>
              <a:t>、</a:t>
            </a:r>
            <a:r>
              <a:rPr lang="en-US" altLang="zh-TW" dirty="0" smtClean="0"/>
              <a:t>details </a:t>
            </a:r>
            <a:r>
              <a:rPr lang="zh-TW" altLang="en-US" dirty="0" smtClean="0"/>
              <a:t>和 </a:t>
            </a:r>
            <a:r>
              <a:rPr lang="en-US" altLang="zh-TW" dirty="0" smtClean="0"/>
              <a:t>about </a:t>
            </a:r>
            <a:r>
              <a:rPr lang="zh-TW" altLang="en-US" dirty="0" smtClean="0"/>
              <a:t>三個頁面，其中</a:t>
            </a:r>
            <a:r>
              <a:rPr lang="en-US" altLang="zh-TW" dirty="0" smtClean="0"/>
              <a:t>home</a:t>
            </a:r>
            <a:r>
              <a:rPr lang="zh-TW" altLang="en-US" dirty="0" smtClean="0"/>
              <a:t>、</a:t>
            </a:r>
            <a:r>
              <a:rPr lang="en-US" altLang="zh-TW" dirty="0" smtClean="0"/>
              <a:t>details </a:t>
            </a:r>
            <a:r>
              <a:rPr lang="zh-TW" altLang="en-US" dirty="0" smtClean="0"/>
              <a:t>兩個頁面的頁尾列放置一個固定在底部的巡覽列，</a:t>
            </a:r>
            <a:r>
              <a:rPr lang="en-US" altLang="zh-TW" dirty="0" smtClean="0"/>
              <a:t>about </a:t>
            </a:r>
            <a:r>
              <a:rPr lang="zh-TW" altLang="en-US" dirty="0" smtClean="0"/>
              <a:t>頁面則用以顯示文字訊息對話方塊視窗</a:t>
            </a:r>
            <a:endParaRPr lang="en-US" altLang="zh-TW" dirty="0" smtClean="0"/>
          </a:p>
          <a:p>
            <a:r>
              <a:rPr lang="en-US" altLang="zh-TW" b="1" dirty="0" smtClean="0">
                <a:solidFill>
                  <a:srgbClr val="CC6600"/>
                </a:solidFill>
              </a:rPr>
              <a:t>home </a:t>
            </a:r>
            <a:r>
              <a:rPr lang="zh-TW" altLang="en-US" b="1" dirty="0" smtClean="0">
                <a:solidFill>
                  <a:srgbClr val="CC6600"/>
                </a:solidFill>
              </a:rPr>
              <a:t>頁面設計</a:t>
            </a:r>
            <a:endParaRPr lang="en-US" altLang="zh-TW" b="1" dirty="0" smtClean="0">
              <a:solidFill>
                <a:srgbClr val="CC6600"/>
              </a:solidFill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網頁介面設計</a:t>
            </a:r>
            <a:endParaRPr lang="en-US" altLang="zh-TW" dirty="0" smtClean="0"/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網頁介面元件的架構如下：</a:t>
            </a:r>
            <a:endParaRPr lang="zh-TW" altLang="en-US" b="0" dirty="0">
              <a:solidFill>
                <a:schemeClr val="tx1"/>
              </a:solidFill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1" y="1700808"/>
            <a:ext cx="4853153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加入 </a:t>
            </a:r>
            <a:r>
              <a:rPr lang="en-US" altLang="zh-TW" dirty="0" smtClean="0"/>
              <a:t>JavaScript </a:t>
            </a:r>
            <a:r>
              <a:rPr lang="zh-TW" altLang="en-US" dirty="0" smtClean="0"/>
              <a:t>程式碼</a:t>
            </a:r>
            <a:endParaRPr lang="en-US" altLang="zh-TW" dirty="0" smtClean="0"/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這個範例的</a:t>
            </a:r>
            <a:r>
              <a:rPr lang="en-US" altLang="zh-TW" b="0" dirty="0" smtClean="0">
                <a:solidFill>
                  <a:schemeClr val="tx1"/>
                </a:solidFill>
              </a:rPr>
              <a:t>page </a:t>
            </a:r>
            <a:r>
              <a:rPr lang="zh-TW" altLang="en-US" b="0" dirty="0" smtClean="0">
                <a:solidFill>
                  <a:schemeClr val="tx1"/>
                </a:solidFill>
              </a:rPr>
              <a:t>頁面中，加入了 </a:t>
            </a:r>
            <a:r>
              <a:rPr lang="zh-TW" altLang="en-US" dirty="0" smtClean="0">
                <a:solidFill>
                  <a:schemeClr val="tx1"/>
                </a:solidFill>
              </a:rPr>
              <a:t>顯示所有資料、  新增、   刪除資料 </a:t>
            </a:r>
            <a:r>
              <a:rPr lang="zh-TW" altLang="en-US" b="0" dirty="0" smtClean="0">
                <a:solidFill>
                  <a:schemeClr val="tx1"/>
                </a:solidFill>
              </a:rPr>
              <a:t>和 </a:t>
            </a:r>
            <a:r>
              <a:rPr lang="zh-TW" altLang="en-US" dirty="0" smtClean="0">
                <a:solidFill>
                  <a:schemeClr val="tx1"/>
                </a:solidFill>
              </a:rPr>
              <a:t>刪除資料表 </a:t>
            </a:r>
            <a:r>
              <a:rPr lang="zh-TW" altLang="en-US" b="0" dirty="0" smtClean="0">
                <a:solidFill>
                  <a:schemeClr val="tx1"/>
                </a:solidFill>
              </a:rPr>
              <a:t>四個按鈕，可以執行資料庫的操作，因此必須加入處理的程式碼。</a:t>
            </a:r>
            <a:endParaRPr lang="zh-TW" altLang="en-US" b="0" dirty="0">
              <a:solidFill>
                <a:schemeClr val="tx1"/>
              </a:solidFill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29655" y="2348880"/>
            <a:ext cx="4074393" cy="3975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加入 </a:t>
            </a:r>
            <a:r>
              <a:rPr lang="en-US" altLang="zh-TW" dirty="0" smtClean="0"/>
              <a:t>JavaScript </a:t>
            </a:r>
            <a:r>
              <a:rPr lang="zh-TW" altLang="en-US" dirty="0" smtClean="0"/>
              <a:t>程式碼</a:t>
            </a:r>
            <a:r>
              <a:rPr lang="en-US" altLang="zh-TW" dirty="0" smtClean="0"/>
              <a:t>(</a:t>
            </a:r>
            <a:r>
              <a:rPr lang="zh-TW" altLang="en-US" dirty="0" smtClean="0"/>
              <a:t>續</a:t>
            </a:r>
            <a:r>
              <a:rPr lang="en-US" altLang="zh-TW" dirty="0" smtClean="0"/>
              <a:t>)</a:t>
            </a:r>
          </a:p>
          <a:p>
            <a:endParaRPr lang="zh-TW" altLang="en-US" dirty="0"/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5576" y="1268760"/>
            <a:ext cx="5544616" cy="5468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加入 </a:t>
            </a:r>
            <a:r>
              <a:rPr lang="en-US" altLang="zh-TW" dirty="0" smtClean="0"/>
              <a:t>JavaScript </a:t>
            </a:r>
            <a:r>
              <a:rPr lang="zh-TW" altLang="en-US" dirty="0" smtClean="0"/>
              <a:t>程式碼</a:t>
            </a:r>
            <a:r>
              <a:rPr lang="en-US" altLang="zh-TW" dirty="0" smtClean="0"/>
              <a:t>(</a:t>
            </a:r>
            <a:r>
              <a:rPr lang="zh-TW" altLang="en-US" dirty="0" smtClean="0"/>
              <a:t>續</a:t>
            </a:r>
            <a:r>
              <a:rPr lang="en-US" altLang="zh-TW" dirty="0" smtClean="0"/>
              <a:t>)</a:t>
            </a:r>
          </a:p>
          <a:p>
            <a:endParaRPr lang="zh-TW" altLang="en-US" dirty="0"/>
          </a:p>
        </p:txBody>
      </p:sp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1268760"/>
            <a:ext cx="5820757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加入 </a:t>
            </a:r>
            <a:r>
              <a:rPr lang="en-US" altLang="zh-TW" dirty="0" smtClean="0"/>
              <a:t>JavaScript </a:t>
            </a:r>
            <a:r>
              <a:rPr lang="zh-TW" altLang="en-US" dirty="0" smtClean="0"/>
              <a:t>程式碼</a:t>
            </a:r>
            <a:r>
              <a:rPr lang="en-US" altLang="zh-TW" dirty="0" smtClean="0"/>
              <a:t>(</a:t>
            </a:r>
            <a:r>
              <a:rPr lang="zh-TW" altLang="en-US" dirty="0" smtClean="0"/>
              <a:t>續</a:t>
            </a:r>
            <a:r>
              <a:rPr lang="en-US" altLang="zh-TW" dirty="0" smtClean="0"/>
              <a:t>)</a:t>
            </a:r>
          </a:p>
          <a:p>
            <a:endParaRPr lang="zh-TW" altLang="en-US" dirty="0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1268760"/>
            <a:ext cx="5544616" cy="5525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瀏覽執行結果</a:t>
            </a:r>
            <a:endParaRPr lang="en-US" altLang="zh-TW" dirty="0" smtClean="0"/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請利用瀏覽器開啟完成檔進行測試，輸入姓名後按 </a:t>
            </a:r>
            <a:r>
              <a:rPr lang="zh-TW" altLang="en-US" dirty="0" smtClean="0">
                <a:solidFill>
                  <a:schemeClr val="tx1"/>
                </a:solidFill>
              </a:rPr>
              <a:t>新增</a:t>
            </a:r>
            <a:r>
              <a:rPr lang="zh-TW" altLang="en-US" b="0" dirty="0" smtClean="0">
                <a:solidFill>
                  <a:schemeClr val="tx1"/>
                </a:solidFill>
              </a:rPr>
              <a:t>  鈕加入幾筆資料；輸入要刪除的 </a:t>
            </a:r>
            <a:r>
              <a:rPr lang="en-US" altLang="zh-TW" b="0" dirty="0" smtClean="0">
                <a:solidFill>
                  <a:schemeClr val="tx1"/>
                </a:solidFill>
              </a:rPr>
              <a:t>id </a:t>
            </a:r>
            <a:r>
              <a:rPr lang="zh-TW" altLang="en-US" b="0" dirty="0" smtClean="0">
                <a:solidFill>
                  <a:schemeClr val="tx1"/>
                </a:solidFill>
              </a:rPr>
              <a:t>編號後按 </a:t>
            </a:r>
            <a:r>
              <a:rPr lang="zh-TW" altLang="en-US" dirty="0" smtClean="0">
                <a:solidFill>
                  <a:schemeClr val="tx1"/>
                </a:solidFill>
              </a:rPr>
              <a:t>刪除資料 </a:t>
            </a:r>
            <a:r>
              <a:rPr lang="zh-TW" altLang="en-US" b="0" dirty="0" smtClean="0">
                <a:solidFill>
                  <a:schemeClr val="tx1"/>
                </a:solidFill>
              </a:rPr>
              <a:t>鈕，即可刪除指定資料。</a:t>
            </a:r>
            <a:endParaRPr lang="zh-TW" altLang="en-US" b="0" dirty="0">
              <a:solidFill>
                <a:schemeClr val="tx1"/>
              </a:solidFill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2014557"/>
            <a:ext cx="7382594" cy="2854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瀏覽執行結果 </a:t>
            </a:r>
            <a:r>
              <a:rPr lang="en-US" altLang="zh-TW" dirty="0" smtClean="0"/>
              <a:t>(</a:t>
            </a:r>
            <a:r>
              <a:rPr lang="zh-TW" altLang="en-US" dirty="0" smtClean="0"/>
              <a:t>續</a:t>
            </a:r>
            <a:r>
              <a:rPr lang="en-US" altLang="zh-TW" dirty="0" smtClean="0"/>
              <a:t>)</a:t>
            </a:r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按 </a:t>
            </a:r>
            <a:r>
              <a:rPr lang="zh-TW" altLang="en-US" dirty="0" smtClean="0">
                <a:solidFill>
                  <a:schemeClr val="tx1"/>
                </a:solidFill>
              </a:rPr>
              <a:t>刪除資料表 </a:t>
            </a:r>
            <a:r>
              <a:rPr lang="zh-TW" altLang="en-US" b="0" dirty="0" smtClean="0">
                <a:solidFill>
                  <a:schemeClr val="tx1"/>
                </a:solidFill>
              </a:rPr>
              <a:t>鈕即可一次刪除整個資料表。</a:t>
            </a: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zh-TW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altLang="zh-TW" sz="800" b="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endParaRPr lang="zh-TW" altLang="en-US" b="0" dirty="0">
              <a:solidFill>
                <a:schemeClr val="tx1"/>
              </a:solidFill>
            </a:endParaRP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600" y="1700808"/>
            <a:ext cx="379951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瀏覽執行結果 </a:t>
            </a:r>
            <a:r>
              <a:rPr lang="en-US" altLang="zh-TW" dirty="0" smtClean="0"/>
              <a:t>(</a:t>
            </a:r>
            <a:r>
              <a:rPr lang="zh-TW" altLang="en-US" dirty="0" smtClean="0"/>
              <a:t>續</a:t>
            </a:r>
            <a:r>
              <a:rPr lang="en-US" altLang="zh-TW" dirty="0" smtClean="0"/>
              <a:t>)</a:t>
            </a:r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</a:rPr>
              <a:t>建議您可以使用 </a:t>
            </a:r>
            <a:r>
              <a:rPr lang="en-US" altLang="zh-TW" b="0" dirty="0" smtClean="0">
                <a:solidFill>
                  <a:schemeClr val="tx1"/>
                </a:solidFill>
              </a:rPr>
              <a:t>Google </a:t>
            </a:r>
            <a:r>
              <a:rPr lang="en-US" altLang="zh-TW" b="0" dirty="0" err="1" smtClean="0">
                <a:solidFill>
                  <a:schemeClr val="tx1"/>
                </a:solidFill>
              </a:rPr>
              <a:t>Chorme</a:t>
            </a:r>
            <a:r>
              <a:rPr lang="en-US" altLang="zh-TW" b="0" dirty="0" smtClean="0">
                <a:solidFill>
                  <a:schemeClr val="tx1"/>
                </a:solidFill>
              </a:rPr>
              <a:t> </a:t>
            </a:r>
            <a:r>
              <a:rPr lang="zh-TW" altLang="en-US" b="0" dirty="0" smtClean="0">
                <a:solidFill>
                  <a:schemeClr val="tx1"/>
                </a:solidFill>
              </a:rPr>
              <a:t>的 </a:t>
            </a:r>
            <a:r>
              <a:rPr lang="en-US" altLang="zh-TW" b="0" dirty="0" smtClean="0">
                <a:solidFill>
                  <a:schemeClr val="tx1"/>
                </a:solidFill>
              </a:rPr>
              <a:t>Developer Tools </a:t>
            </a:r>
            <a:r>
              <a:rPr lang="zh-TW" altLang="en-US" b="0" dirty="0" smtClean="0">
                <a:solidFill>
                  <a:schemeClr val="tx1"/>
                </a:solidFill>
              </a:rPr>
              <a:t>視窗來檢視資料內容，請按 </a:t>
            </a:r>
            <a:r>
              <a:rPr lang="en-US" altLang="zh-TW" dirty="0" smtClean="0">
                <a:solidFill>
                  <a:schemeClr val="tx1"/>
                </a:solidFill>
              </a:rPr>
              <a:t>Resource \ Databases \ </a:t>
            </a:r>
            <a:r>
              <a:rPr lang="en-US" altLang="zh-TW" dirty="0" err="1" smtClean="0">
                <a:solidFill>
                  <a:schemeClr val="tx1"/>
                </a:solidFill>
              </a:rPr>
              <a:t>myDb</a:t>
            </a:r>
            <a:r>
              <a:rPr lang="en-US" altLang="zh-TW" dirty="0" smtClean="0">
                <a:solidFill>
                  <a:schemeClr val="tx1"/>
                </a:solidFill>
              </a:rPr>
              <a:t> \ table01 </a:t>
            </a:r>
            <a:r>
              <a:rPr lang="zh-TW" altLang="en-US" b="0" dirty="0" smtClean="0">
                <a:solidFill>
                  <a:schemeClr val="tx1"/>
                </a:solidFill>
              </a:rPr>
              <a:t>觀察建立的資料。</a:t>
            </a:r>
          </a:p>
          <a:p>
            <a:endParaRPr lang="en-US" altLang="zh-TW" b="0" dirty="0" smtClean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2348880"/>
            <a:ext cx="4726086" cy="1802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details </a:t>
            </a:r>
            <a:r>
              <a:rPr lang="zh-TW" altLang="en-US" dirty="0" smtClean="0"/>
              <a:t>頁面設計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pPr>
              <a:buNone/>
            </a:pPr>
            <a:r>
              <a:rPr lang="en-US" altLang="zh-TW" b="0" dirty="0" smtClean="0">
                <a:solidFill>
                  <a:schemeClr val="tx1"/>
                </a:solidFill>
              </a:rPr>
              <a:t>	details </a:t>
            </a:r>
            <a:r>
              <a:rPr lang="zh-TW" altLang="en-US" b="0" dirty="0" smtClean="0">
                <a:solidFill>
                  <a:schemeClr val="tx1"/>
                </a:solidFill>
              </a:rPr>
              <a:t>頁面用以顯示書籍的資料包括圖片和書籍名稱，同時在標題列佈置  </a:t>
            </a:r>
            <a:r>
              <a:rPr lang="zh-TW" altLang="en-US" dirty="0" smtClean="0">
                <a:solidFill>
                  <a:schemeClr val="tx1"/>
                </a:solidFill>
              </a:rPr>
              <a:t>上一筆、下一筆 </a:t>
            </a:r>
            <a:r>
              <a:rPr lang="zh-TW" altLang="en-US" b="0" dirty="0" smtClean="0">
                <a:solidFill>
                  <a:schemeClr val="tx1"/>
                </a:solidFill>
              </a:rPr>
              <a:t>兩個按鈕。程式碼如下：</a:t>
            </a:r>
            <a:endParaRPr lang="zh-TW" altLang="en-US" b="0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601" y="1420213"/>
            <a:ext cx="5256584" cy="3232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about </a:t>
            </a:r>
            <a:r>
              <a:rPr lang="zh-TW" altLang="en-US" dirty="0" smtClean="0"/>
              <a:t>頁面設計</a:t>
            </a:r>
            <a:endParaRPr lang="zh-TW" alt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584" y="1340768"/>
            <a:ext cx="534017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4.1.3  </a:t>
            </a:r>
            <a:r>
              <a:rPr lang="zh-TW" altLang="en-US" dirty="0" smtClean="0"/>
              <a:t>加入</a:t>
            </a:r>
            <a:r>
              <a:rPr lang="en-US" altLang="zh-TW" dirty="0" smtClean="0"/>
              <a:t>JavaScript </a:t>
            </a:r>
            <a:r>
              <a:rPr lang="zh-TW" altLang="en-US" dirty="0" smtClean="0"/>
              <a:t>程式碼和樣式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CC6600"/>
                </a:solidFill>
              </a:rPr>
              <a:t>定義</a:t>
            </a:r>
            <a:r>
              <a:rPr lang="en-US" altLang="zh-TW" b="1" dirty="0" smtClean="0">
                <a:solidFill>
                  <a:srgbClr val="CC6600"/>
                </a:solidFill>
              </a:rPr>
              <a:t>CSS </a:t>
            </a:r>
            <a:r>
              <a:rPr lang="zh-TW" altLang="en-US" b="1" dirty="0" smtClean="0">
                <a:solidFill>
                  <a:srgbClr val="CC6600"/>
                </a:solidFill>
              </a:rPr>
              <a:t>類別樣式</a:t>
            </a:r>
            <a:endParaRPr lang="en-US" altLang="zh-TW" b="1" dirty="0" smtClean="0">
              <a:solidFill>
                <a:srgbClr val="CC6600"/>
              </a:solidFill>
            </a:endParaRPr>
          </a:p>
          <a:p>
            <a:pPr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在 </a:t>
            </a:r>
            <a:r>
              <a:rPr lang="en-US" altLang="zh-TW" dirty="0" smtClean="0"/>
              <a:t>&lt;style&gt;  </a:t>
            </a:r>
            <a:r>
              <a:rPr lang="zh-TW" altLang="en-US" dirty="0" smtClean="0"/>
              <a:t>中定義了三個 </a:t>
            </a:r>
            <a:r>
              <a:rPr lang="en-US" altLang="zh-TW" dirty="0" smtClean="0"/>
              <a:t>CSS  </a:t>
            </a:r>
            <a:r>
              <a:rPr lang="zh-TW" altLang="en-US" dirty="0" smtClean="0"/>
              <a:t>樣式。</a:t>
            </a:r>
            <a:r>
              <a:rPr lang="en-US" altLang="zh-TW" dirty="0" smtClean="0"/>
              <a:t>logo  </a:t>
            </a:r>
            <a:r>
              <a:rPr lang="zh-TW" altLang="en-US" dirty="0" smtClean="0"/>
              <a:t>是顯示網站的</a:t>
            </a:r>
            <a:r>
              <a:rPr lang="en-US" altLang="zh-TW" dirty="0" smtClean="0"/>
              <a:t>logo  </a:t>
            </a:r>
            <a:r>
              <a:rPr lang="zh-TW" altLang="en-US" dirty="0" smtClean="0"/>
              <a:t>圖形，寬度</a:t>
            </a:r>
            <a:r>
              <a:rPr lang="en-US" altLang="zh-TW" dirty="0" smtClean="0"/>
              <a:t>200 pixels</a:t>
            </a:r>
            <a:r>
              <a:rPr lang="zh-TW" altLang="en-US" dirty="0" smtClean="0"/>
              <a:t>，上、下邊界為 </a:t>
            </a:r>
            <a:r>
              <a:rPr lang="en-US" altLang="zh-TW" dirty="0" smtClean="0"/>
              <a:t>0</a:t>
            </a:r>
            <a:r>
              <a:rPr lang="zh-TW" altLang="en-US" dirty="0" smtClean="0"/>
              <a:t>，左右邊界自動調整。</a:t>
            </a:r>
          </a:p>
          <a:p>
            <a:pPr>
              <a:buNone/>
            </a:pPr>
            <a:r>
              <a:rPr lang="en-US" altLang="zh-TW" dirty="0" smtClean="0"/>
              <a:t>	</a:t>
            </a:r>
            <a:r>
              <a:rPr lang="en-US" altLang="zh-TW" dirty="0" err="1" smtClean="0"/>
              <a:t>bookcover</a:t>
            </a:r>
            <a:r>
              <a:rPr lang="en-US" altLang="zh-TW" dirty="0" smtClean="0"/>
              <a:t> </a:t>
            </a:r>
            <a:r>
              <a:rPr lang="zh-TW" altLang="en-US" dirty="0" smtClean="0"/>
              <a:t>定義顯示書籍圖片的格式，寬度</a:t>
            </a:r>
            <a:r>
              <a:rPr lang="en-US" altLang="zh-TW" dirty="0" smtClean="0"/>
              <a:t>210 pixels</a:t>
            </a:r>
            <a:r>
              <a:rPr lang="zh-TW" altLang="en-US" dirty="0" smtClean="0"/>
              <a:t>，上、下邊界為 </a:t>
            </a:r>
            <a:r>
              <a:rPr lang="en-US" altLang="zh-TW" dirty="0" smtClean="0"/>
              <a:t>0</a:t>
            </a:r>
            <a:r>
              <a:rPr lang="zh-TW" altLang="en-US" dirty="0" smtClean="0"/>
              <a:t>，左右邊界自動調整，加上具有圓角邊線和陰影的邊框。</a:t>
            </a:r>
          </a:p>
          <a:p>
            <a:pPr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 </a:t>
            </a:r>
            <a:r>
              <a:rPr lang="en-US" altLang="zh-TW" dirty="0" smtClean="0"/>
              <a:t>#details #</a:t>
            </a:r>
            <a:r>
              <a:rPr lang="en-US" altLang="zh-TW" dirty="0" err="1" smtClean="0"/>
              <a:t>bookname</a:t>
            </a:r>
            <a:r>
              <a:rPr lang="en-US" altLang="zh-TW" dirty="0" smtClean="0"/>
              <a:t> </a:t>
            </a:r>
            <a:r>
              <a:rPr lang="zh-TW" altLang="en-US" dirty="0" smtClean="0"/>
              <a:t>則定義顯示書籍名稱的格式為藍色粗體、置中顯示，文字大小為</a:t>
            </a:r>
            <a:r>
              <a:rPr lang="en-US" altLang="zh-TW" dirty="0" smtClean="0"/>
              <a:t>13 pixels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552" y="908720"/>
            <a:ext cx="4608512" cy="586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自訂 1">
      <a:dk1>
        <a:sysClr val="windowText" lastClr="000000"/>
      </a:dk1>
      <a:lt1>
        <a:sysClr val="window" lastClr="FFFFFF"/>
      </a:lt1>
      <a:dk2>
        <a:srgbClr val="004646"/>
      </a:dk2>
      <a:lt2>
        <a:srgbClr val="E1F0FF"/>
      </a:lt2>
      <a:accent1>
        <a:srgbClr val="50742F"/>
      </a:accent1>
      <a:accent2>
        <a:srgbClr val="268868"/>
      </a:accent2>
      <a:accent3>
        <a:srgbClr val="33BD56"/>
      </a:accent3>
      <a:accent4>
        <a:srgbClr val="4BC5B9"/>
      </a:accent4>
      <a:accent5>
        <a:srgbClr val="3163CA"/>
      </a:accent5>
      <a:accent6>
        <a:srgbClr val="4B14AA"/>
      </a:accent6>
      <a:hlink>
        <a:srgbClr val="004CBF"/>
      </a:hlink>
      <a:folHlink>
        <a:srgbClr val="FE3C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just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accent2">
                <a:lumMod val="75000"/>
              </a:schemeClr>
            </a:solidFill>
            <a:effectLst/>
            <a:uLnTx/>
            <a:uFillTx/>
            <a:latin typeface="Arial" pitchFamily="34" charset="0"/>
            <a:ea typeface="標楷體" pitchFamily="65" charset="-120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7809</TotalTime>
  <Words>483</Words>
  <Application>Microsoft Office PowerPoint</Application>
  <PresentationFormat>如螢幕大小 (4:3)</PresentationFormat>
  <Paragraphs>186</Paragraphs>
  <Slides>57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57</vt:i4>
      </vt:variant>
    </vt:vector>
  </HeadingPairs>
  <TitlesOfParts>
    <vt:vector size="58" baseType="lpstr">
      <vt:lpstr>Office 佈景主題</vt:lpstr>
      <vt:lpstr>投影片 1</vt:lpstr>
      <vt:lpstr>04  jQuery Mobile(二)  人機互動控制</vt:lpstr>
      <vt:lpstr>4.1  行動裝置網頁</vt:lpstr>
      <vt:lpstr>投影片 4</vt:lpstr>
      <vt:lpstr>4.1.2  網頁介面設計</vt:lpstr>
      <vt:lpstr>投影片 6</vt:lpstr>
      <vt:lpstr>投影片 7</vt:lpstr>
      <vt:lpstr>4.1.3  加入JavaScript 程式碼和樣式</vt:lpstr>
      <vt:lpstr>投影片 9</vt:lpstr>
      <vt:lpstr>投影片 10</vt:lpstr>
      <vt:lpstr>投影片 11</vt:lpstr>
      <vt:lpstr>投影片 12</vt:lpstr>
      <vt:lpstr>4.2  Google Map  地圖應用程式</vt:lpstr>
      <vt:lpstr>投影片 14</vt:lpstr>
      <vt:lpstr>4.2.2  準備工作：載入 Google Map 地圖</vt:lpstr>
      <vt:lpstr>投影片 16</vt:lpstr>
      <vt:lpstr>投影片 17</vt:lpstr>
      <vt:lpstr>投影片 18</vt:lpstr>
      <vt:lpstr>投影片 19</vt:lpstr>
      <vt:lpstr>4.2.3  建立地標及地標事件</vt:lpstr>
      <vt:lpstr>投影片 21</vt:lpstr>
      <vt:lpstr>投影片 22</vt:lpstr>
      <vt:lpstr>4.2.4  Google Map 景點地圖：網頁介面設計</vt:lpstr>
      <vt:lpstr>投影片 24</vt:lpstr>
      <vt:lpstr>投影片 25</vt:lpstr>
      <vt:lpstr>4.2.5  加入JavaScript 程式碼和樣式</vt:lpstr>
      <vt:lpstr>投影片 27</vt:lpstr>
      <vt:lpstr>投影片 28</vt:lpstr>
      <vt:lpstr>4.3  動態建立 ListView 資料</vt:lpstr>
      <vt:lpstr>4.3.2  加入JavaScript 程式碼和樣式</vt:lpstr>
      <vt:lpstr>投影片 31</vt:lpstr>
      <vt:lpstr>4.4  localStorage 本機儲存區</vt:lpstr>
      <vt:lpstr>投影片 33</vt:lpstr>
      <vt:lpstr>投影片 34</vt:lpstr>
      <vt:lpstr>投影片 35</vt:lpstr>
      <vt:lpstr>投影片 36</vt:lpstr>
      <vt:lpstr>投影片 37</vt:lpstr>
      <vt:lpstr>4.5  Web SQL Database</vt:lpstr>
      <vt:lpstr>投影片 39</vt:lpstr>
      <vt:lpstr>投影片 40</vt:lpstr>
      <vt:lpstr>投影片 41</vt:lpstr>
      <vt:lpstr>4.5.2  資料表的建立、新增、修改、刪除和查詢</vt:lpstr>
      <vt:lpstr>投影片 43</vt:lpstr>
      <vt:lpstr>投影片 44</vt:lpstr>
      <vt:lpstr>投影片 45</vt:lpstr>
      <vt:lpstr>投影片 46</vt:lpstr>
      <vt:lpstr>投影片 47</vt:lpstr>
      <vt:lpstr>投影片 48</vt:lpstr>
      <vt:lpstr>4.5.3  打造Web SQL Data 簡易資料管理器</vt:lpstr>
      <vt:lpstr>投影片 50</vt:lpstr>
      <vt:lpstr>投影片 51</vt:lpstr>
      <vt:lpstr>投影片 52</vt:lpstr>
      <vt:lpstr>投影片 53</vt:lpstr>
      <vt:lpstr>投影片 54</vt:lpstr>
      <vt:lpstr>投影片 55</vt:lpstr>
      <vt:lpstr>投影片 56</vt:lpstr>
      <vt:lpstr>投影片 57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vitasmile</dc:creator>
  <cp:lastModifiedBy>vitasmile</cp:lastModifiedBy>
  <cp:revision>922</cp:revision>
  <dcterms:created xsi:type="dcterms:W3CDTF">2011-06-02T11:36:30Z</dcterms:created>
  <dcterms:modified xsi:type="dcterms:W3CDTF">2012-11-06T18:03:42Z</dcterms:modified>
</cp:coreProperties>
</file>